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908" r:id="rId2"/>
    <p:sldId id="269" r:id="rId3"/>
    <p:sldId id="257" r:id="rId4"/>
    <p:sldId id="261" r:id="rId5"/>
    <p:sldId id="258" r:id="rId6"/>
    <p:sldId id="909" r:id="rId7"/>
    <p:sldId id="266" r:id="rId8"/>
    <p:sldId id="259" r:id="rId9"/>
    <p:sldId id="268" r:id="rId10"/>
    <p:sldId id="264" r:id="rId11"/>
    <p:sldId id="262" r:id="rId12"/>
    <p:sldId id="265" r:id="rId13"/>
    <p:sldId id="263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9"/>
    <p:restoredTop sz="64387"/>
  </p:normalViewPr>
  <p:slideViewPr>
    <p:cSldViewPr snapToGrid="0" snapToObjects="1">
      <p:cViewPr varScale="1">
        <p:scale>
          <a:sx n="92" d="100"/>
          <a:sy n="92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mas/owncloud_Fresnel/Shared/Carbone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homas/owncloud_Fresnel/Shared/Carbone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TalkFresnel!$B$3</c:f>
              <c:strCache>
                <c:ptCount val="1"/>
                <c:pt idx="0">
                  <c:v>Équivalent carbone 
(tCO2e)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TalkFresnel!$A$4:$A$8</c:f>
              <c:strCache>
                <c:ptCount val="5"/>
                <c:pt idx="0">
                  <c:v>Électricité</c:v>
                </c:pt>
                <c:pt idx="1">
                  <c:v>Gaz</c:v>
                </c:pt>
                <c:pt idx="2">
                  <c:v>Voiture</c:v>
                </c:pt>
                <c:pt idx="3">
                  <c:v>Avion</c:v>
                </c:pt>
                <c:pt idx="4">
                  <c:v>Informatique</c:v>
                </c:pt>
              </c:strCache>
            </c:strRef>
          </c:cat>
          <c:val>
            <c:numRef>
              <c:f>TalkFresnel!$B$4:$B$8</c:f>
              <c:numCache>
                <c:formatCode>General</c:formatCode>
                <c:ptCount val="5"/>
                <c:pt idx="0">
                  <c:v>30</c:v>
                </c:pt>
                <c:pt idx="1">
                  <c:v>100</c:v>
                </c:pt>
                <c:pt idx="2">
                  <c:v>50</c:v>
                </c:pt>
                <c:pt idx="3">
                  <c:v>130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7-B94F-878D-6EF793D27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387247"/>
        <c:axId val="497137615"/>
      </c:barChart>
      <c:catAx>
        <c:axId val="44438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97137615"/>
        <c:crosses val="autoZero"/>
        <c:auto val="1"/>
        <c:lblAlgn val="ctr"/>
        <c:lblOffset val="100"/>
        <c:noMultiLvlLbl val="0"/>
      </c:catAx>
      <c:valAx>
        <c:axId val="497137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438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'Déplacements missions'!$B$3:$B$29</c:f>
              <c:numCache>
                <c:formatCode>General</c:formatCode>
                <c:ptCount val="27"/>
                <c:pt idx="0">
                  <c:v>90000</c:v>
                </c:pt>
                <c:pt idx="1">
                  <c:v>70000</c:v>
                </c:pt>
                <c:pt idx="2">
                  <c:v>30000</c:v>
                </c:pt>
                <c:pt idx="3">
                  <c:v>30000</c:v>
                </c:pt>
                <c:pt idx="4">
                  <c:v>30000</c:v>
                </c:pt>
                <c:pt idx="5">
                  <c:v>26000</c:v>
                </c:pt>
                <c:pt idx="6">
                  <c:v>26000</c:v>
                </c:pt>
                <c:pt idx="7">
                  <c:v>24000</c:v>
                </c:pt>
                <c:pt idx="8">
                  <c:v>20000</c:v>
                </c:pt>
                <c:pt idx="9">
                  <c:v>20000</c:v>
                </c:pt>
                <c:pt idx="10">
                  <c:v>16000</c:v>
                </c:pt>
                <c:pt idx="11">
                  <c:v>14780</c:v>
                </c:pt>
                <c:pt idx="12">
                  <c:v>12000</c:v>
                </c:pt>
                <c:pt idx="13">
                  <c:v>10416</c:v>
                </c:pt>
                <c:pt idx="14">
                  <c:v>7630</c:v>
                </c:pt>
                <c:pt idx="15">
                  <c:v>6200</c:v>
                </c:pt>
                <c:pt idx="16">
                  <c:v>6200</c:v>
                </c:pt>
                <c:pt idx="17">
                  <c:v>6000</c:v>
                </c:pt>
                <c:pt idx="18">
                  <c:v>6000</c:v>
                </c:pt>
                <c:pt idx="19">
                  <c:v>3376</c:v>
                </c:pt>
                <c:pt idx="20">
                  <c:v>2500</c:v>
                </c:pt>
                <c:pt idx="21">
                  <c:v>2400</c:v>
                </c:pt>
                <c:pt idx="22">
                  <c:v>1600</c:v>
                </c:pt>
                <c:pt idx="23">
                  <c:v>1600</c:v>
                </c:pt>
                <c:pt idx="24">
                  <c:v>1400</c:v>
                </c:pt>
                <c:pt idx="25">
                  <c:v>1200</c:v>
                </c:pt>
                <c:pt idx="26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2-9347-884B-239B99EA92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9831695"/>
        <c:axId val="1939833375"/>
      </c:barChart>
      <c:catAx>
        <c:axId val="193983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9833375"/>
        <c:crosses val="autoZero"/>
        <c:auto val="1"/>
        <c:lblAlgn val="ctr"/>
        <c:lblOffset val="100"/>
        <c:noMultiLvlLbl val="0"/>
      </c:catAx>
      <c:valAx>
        <c:axId val="1939833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9831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977E-CA8E-A944-8181-E9AA78ACBA93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74F19-1C28-7D47-BDAC-FF2074623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754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2 </a:t>
            </a:r>
            <a:r>
              <a:rPr lang="de-DE" sz="1200" dirty="0" err="1"/>
              <a:t>comments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title </a:t>
            </a:r>
            <a:r>
              <a:rPr lang="de-DE" sz="1200" dirty="0" err="1"/>
              <a:t>slide</a:t>
            </a:r>
            <a:r>
              <a:rPr lang="de-DE" sz="1200" dirty="0"/>
              <a:t>:</a:t>
            </a:r>
          </a:p>
          <a:p>
            <a:r>
              <a:rPr lang="de-DE" sz="1200" dirty="0"/>
              <a:t>First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see</a:t>
            </a:r>
            <a:r>
              <a:rPr lang="de-DE" sz="1200" dirty="0"/>
              <a:t> I am </a:t>
            </a:r>
            <a:r>
              <a:rPr lang="de-DE" sz="1200" dirty="0" err="1"/>
              <a:t>talking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neurobiology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title but </a:t>
            </a:r>
            <a:r>
              <a:rPr lang="de-DE" sz="1200" dirty="0" err="1"/>
              <a:t>I'm</a:t>
            </a:r>
            <a:r>
              <a:rPr lang="de-DE" sz="1200" dirty="0"/>
              <a:t> not </a:t>
            </a:r>
            <a:r>
              <a:rPr lang="de-DE" sz="1200" dirty="0" err="1"/>
              <a:t>showing</a:t>
            </a:r>
            <a:r>
              <a:rPr lang="de-DE" sz="1200" dirty="0"/>
              <a:t> </a:t>
            </a:r>
            <a:r>
              <a:rPr lang="de-DE" sz="1200" dirty="0" err="1"/>
              <a:t>any</a:t>
            </a:r>
            <a:r>
              <a:rPr lang="de-DE" sz="1200" dirty="0"/>
              <a:t> </a:t>
            </a:r>
            <a:r>
              <a:rPr lang="de-DE" sz="1200" dirty="0" err="1"/>
              <a:t>image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brain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neuron</a:t>
            </a:r>
            <a:r>
              <a:rPr lang="de-DE" sz="1200" dirty="0"/>
              <a:t>,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because</a:t>
            </a:r>
            <a:r>
              <a:rPr lang="de-DE" sz="1200" dirty="0"/>
              <a:t> </a:t>
            </a:r>
            <a:r>
              <a:rPr lang="de-DE" sz="1200" dirty="0" err="1"/>
              <a:t>there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(</a:t>
            </a:r>
            <a:r>
              <a:rPr lang="de-DE" sz="1200" dirty="0" err="1"/>
              <a:t>almost</a:t>
            </a:r>
            <a:r>
              <a:rPr lang="de-DE" sz="1200" dirty="0"/>
              <a:t>)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beautiful</a:t>
            </a:r>
            <a:r>
              <a:rPr lang="de-DE" sz="1200" dirty="0"/>
              <a:t> </a:t>
            </a:r>
            <a:r>
              <a:rPr lang="de-DE" sz="1200" dirty="0" err="1"/>
              <a:t>one</a:t>
            </a:r>
            <a:endParaRPr lang="de-DE" sz="1200" dirty="0"/>
          </a:p>
          <a:p>
            <a:r>
              <a:rPr lang="de-DE" sz="1200" dirty="0"/>
              <a:t>Second I </a:t>
            </a:r>
            <a:r>
              <a:rPr lang="de-DE" sz="1200" dirty="0" err="1"/>
              <a:t>kept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scale</a:t>
            </a:r>
            <a:r>
              <a:rPr lang="de-DE" sz="1200" dirty="0"/>
              <a:t> </a:t>
            </a:r>
            <a:r>
              <a:rPr lang="de-DE" sz="1200" dirty="0" err="1"/>
              <a:t>bars</a:t>
            </a:r>
            <a:r>
              <a:rPr lang="de-DE" sz="1200" dirty="0"/>
              <a:t> so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get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take</a:t>
            </a:r>
            <a:r>
              <a:rPr lang="de-DE" sz="1200" dirty="0"/>
              <a:t> </a:t>
            </a:r>
            <a:r>
              <a:rPr lang="de-DE" sz="1200" dirty="0" err="1"/>
              <a:t>home</a:t>
            </a:r>
            <a:r>
              <a:rPr lang="de-DE" sz="1200" dirty="0"/>
              <a:t> </a:t>
            </a:r>
            <a:r>
              <a:rPr lang="de-DE" sz="1200" dirty="0" err="1"/>
              <a:t>message</a:t>
            </a:r>
            <a:r>
              <a:rPr lang="de-DE" sz="1200" dirty="0"/>
              <a:t>: </a:t>
            </a:r>
            <a:r>
              <a:rPr lang="de-DE" sz="1200" dirty="0" err="1"/>
              <a:t>Pa</a:t>
            </a:r>
            <a:r>
              <a:rPr lang="de-DE" sz="1200" dirty="0"/>
              <a:t> </a:t>
            </a:r>
            <a:r>
              <a:rPr lang="de-DE" sz="1200" dirty="0" err="1"/>
              <a:t>imaging</a:t>
            </a:r>
            <a:r>
              <a:rPr lang="de-DE" sz="1200" dirty="0"/>
              <a:t>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image</a:t>
            </a:r>
            <a:r>
              <a:rPr lang="de-DE" sz="1200" dirty="0"/>
              <a:t> </a:t>
            </a:r>
            <a:r>
              <a:rPr lang="de-DE" sz="1200" dirty="0" err="1"/>
              <a:t>very</a:t>
            </a:r>
            <a:r>
              <a:rPr lang="de-DE" sz="1200" dirty="0"/>
              <a:t> </a:t>
            </a:r>
            <a:r>
              <a:rPr lang="de-DE" sz="1200" dirty="0" err="1"/>
              <a:t>deep</a:t>
            </a:r>
            <a:r>
              <a:rPr lang="de-DE" sz="1200" dirty="0"/>
              <a:t> non </a:t>
            </a:r>
            <a:r>
              <a:rPr lang="de-DE" sz="1200" dirty="0" err="1"/>
              <a:t>invasively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________________________________________________________________</a:t>
            </a:r>
          </a:p>
          <a:p>
            <a:r>
              <a:rPr lang="de-DE" sz="1200" dirty="0" err="1"/>
              <a:t>Photoacoustic</a:t>
            </a:r>
            <a:r>
              <a:rPr lang="de-DE" sz="1200" dirty="0"/>
              <a:t> </a:t>
            </a:r>
            <a:r>
              <a:rPr lang="de-DE" sz="1200" dirty="0" err="1"/>
              <a:t>imaging</a:t>
            </a:r>
            <a:r>
              <a:rPr lang="de-DE" sz="1200" dirty="0"/>
              <a:t> - Review </a:t>
            </a:r>
            <a:r>
              <a:rPr lang="de-DE" sz="1200" dirty="0" err="1"/>
              <a:t>presentation</a:t>
            </a:r>
            <a:r>
              <a:rPr lang="de-DE" sz="1200" dirty="0"/>
              <a:t>, MOSAIC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meeting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✓</a:t>
            </a:r>
            <a:r>
              <a:rPr lang="de-DE" sz="1200" dirty="0" err="1"/>
              <a:t>Put</a:t>
            </a:r>
            <a:r>
              <a:rPr lang="de-DE" sz="1200" dirty="0"/>
              <a:t> </a:t>
            </a:r>
            <a:r>
              <a:rPr lang="de-DE" sz="1200" dirty="0" err="1"/>
              <a:t>some</a:t>
            </a:r>
            <a:r>
              <a:rPr lang="de-DE" sz="1200" dirty="0"/>
              <a:t> </a:t>
            </a:r>
            <a:r>
              <a:rPr lang="de-DE" sz="1200" dirty="0" err="1"/>
              <a:t>physics</a:t>
            </a:r>
            <a:r>
              <a:rPr lang="de-DE" sz="1200" dirty="0"/>
              <a:t>, </a:t>
            </a:r>
            <a:r>
              <a:rPr lang="de-DE" sz="1200" dirty="0" err="1"/>
              <a:t>see</a:t>
            </a:r>
            <a:r>
              <a:rPr lang="de-DE" sz="1200" dirty="0"/>
              <a:t> </a:t>
            </a:r>
            <a:r>
              <a:rPr lang="de-DE" sz="1200" dirty="0" err="1"/>
              <a:t>related</a:t>
            </a:r>
            <a:r>
              <a:rPr lang="de-DE" sz="1200" dirty="0"/>
              <a:t> </a:t>
            </a:r>
            <a:r>
              <a:rPr lang="de-DE" sz="1200" dirty="0" err="1"/>
              <a:t>section</a:t>
            </a:r>
            <a:r>
              <a:rPr lang="de-DE" sz="1200" dirty="0"/>
              <a:t> in </a:t>
            </a:r>
            <a:r>
              <a:rPr lang="de-DE" sz="1200" dirty="0" err="1"/>
              <a:t>PhD</a:t>
            </a:r>
            <a:r>
              <a:rPr lang="de-DE" sz="1200" dirty="0"/>
              <a:t> </a:t>
            </a:r>
            <a:r>
              <a:rPr lang="de-DE" sz="1200" dirty="0" err="1"/>
              <a:t>thesis</a:t>
            </a:r>
            <a:r>
              <a:rPr lang="de-DE" sz="1200" dirty="0"/>
              <a:t> </a:t>
            </a:r>
          </a:p>
          <a:p>
            <a:r>
              <a:rPr lang="de-DE" sz="1200" dirty="0"/>
              <a:t>✓ Go back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book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get</a:t>
            </a:r>
            <a:r>
              <a:rPr lang="de-DE" sz="1200" dirty="0"/>
              <a:t> </a:t>
            </a:r>
            <a:r>
              <a:rPr lang="de-DE" sz="1200" dirty="0" err="1"/>
              <a:t>why</a:t>
            </a:r>
            <a:r>
              <a:rPr lang="de-DE" sz="1200" dirty="0"/>
              <a:t> </a:t>
            </a:r>
            <a:r>
              <a:rPr lang="de-DE" sz="1200" dirty="0" err="1"/>
              <a:t>oscillations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they</a:t>
            </a:r>
            <a:r>
              <a:rPr lang="de-DE" sz="1200" dirty="0"/>
              <a:t> </a:t>
            </a:r>
            <a:r>
              <a:rPr lang="de-DE" sz="1200" dirty="0" err="1"/>
              <a:t>are</a:t>
            </a:r>
            <a:r>
              <a:rPr lang="de-DE" sz="1200" dirty="0"/>
              <a:t> in PA </a:t>
            </a:r>
            <a:r>
              <a:rPr lang="de-DE" sz="1200" dirty="0" err="1"/>
              <a:t>signal</a:t>
            </a:r>
            <a:r>
              <a:rPr lang="de-DE" sz="1200" dirty="0"/>
              <a:t>  </a:t>
            </a:r>
            <a:r>
              <a:rPr lang="de-DE" sz="1200" dirty="0">
                <a:sym typeface="Wingdings" pitchFamily="2" charset="2"/>
              </a:rPr>
              <a:t> initial </a:t>
            </a:r>
            <a:r>
              <a:rPr lang="de-DE" sz="1200" dirty="0" err="1">
                <a:sym typeface="Wingdings" pitchFamily="2" charset="2"/>
              </a:rPr>
              <a:t>pressure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rise</a:t>
            </a:r>
            <a:r>
              <a:rPr lang="de-DE" sz="1200" dirty="0">
                <a:sym typeface="Wingdings" pitchFamily="2" charset="2"/>
              </a:rPr>
              <a:t>, </a:t>
            </a:r>
            <a:r>
              <a:rPr lang="de-DE" sz="1200" dirty="0" err="1">
                <a:sym typeface="Wingdings" pitchFamily="2" charset="2"/>
              </a:rPr>
              <a:t>and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then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weird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shape</a:t>
            </a:r>
            <a:r>
              <a:rPr lang="de-DE" sz="1200" dirty="0">
                <a:sym typeface="Wingdings" pitchFamily="2" charset="2"/>
              </a:rPr>
              <a:t>, </a:t>
            </a:r>
            <a:r>
              <a:rPr lang="de-DE" sz="1200" dirty="0" err="1">
                <a:sym typeface="Wingdings" pitchFamily="2" charset="2"/>
              </a:rPr>
              <a:t>there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is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no</a:t>
            </a:r>
            <a:r>
              <a:rPr lang="de-DE" sz="1200" dirty="0">
                <a:sym typeface="Wingdings" pitchFamily="2" charset="2"/>
              </a:rPr>
              <a:t> </a:t>
            </a:r>
            <a:r>
              <a:rPr lang="de-DE" sz="1200" dirty="0" err="1">
                <a:sym typeface="Wingdings" pitchFamily="2" charset="2"/>
              </a:rPr>
              <a:t>ringing</a:t>
            </a:r>
            <a:r>
              <a:rPr lang="de-DE" sz="1200" dirty="0">
                <a:sym typeface="Wingdings" pitchFamily="2" charset="2"/>
              </a:rPr>
              <a:t>/</a:t>
            </a:r>
            <a:r>
              <a:rPr lang="de-DE" sz="1200" dirty="0" err="1">
                <a:sym typeface="Wingdings" pitchFamily="2" charset="2"/>
              </a:rPr>
              <a:t>resonance</a:t>
            </a:r>
            <a:r>
              <a:rPr lang="de-DE" sz="1200" dirty="0">
                <a:sym typeface="Wingdings" pitchFamily="2" charset="2"/>
              </a:rPr>
              <a:t>,… </a:t>
            </a:r>
            <a:endParaRPr lang="de-DE" sz="1200" dirty="0"/>
          </a:p>
          <a:p>
            <a:endParaRPr lang="de-DE" sz="1200" dirty="0"/>
          </a:p>
          <a:p>
            <a:r>
              <a:rPr lang="fr-FR" sz="1200" dirty="0"/>
              <a:t>General notes about </a:t>
            </a:r>
            <a:r>
              <a:rPr lang="fr-FR" sz="1200" dirty="0" err="1"/>
              <a:t>presentation</a:t>
            </a:r>
            <a:r>
              <a:rPr lang="fr-FR" sz="1200" dirty="0"/>
              <a:t> (</a:t>
            </a:r>
            <a:r>
              <a:rPr lang="fr-FR" sz="1200" dirty="0" err="1"/>
              <a:t>mostly</a:t>
            </a:r>
            <a:r>
              <a:rPr lang="fr-FR" sz="1200" dirty="0"/>
              <a:t> </a:t>
            </a:r>
            <a:r>
              <a:rPr lang="fr-FR" sz="1200" dirty="0" err="1"/>
              <a:t>theory</a:t>
            </a:r>
            <a:r>
              <a:rPr lang="fr-FR" sz="1200" dirty="0"/>
              <a:t> part):</a:t>
            </a:r>
          </a:p>
          <a:p>
            <a:endParaRPr lang="fr-FR" sz="1200" dirty="0"/>
          </a:p>
          <a:p>
            <a:r>
              <a:rPr lang="de-DE" sz="1200" dirty="0"/>
              <a:t>✓ </a:t>
            </a:r>
            <a:r>
              <a:rPr lang="fr-FR" sz="1200" dirty="0" err="1"/>
              <a:t>Pulsed</a:t>
            </a:r>
            <a:r>
              <a:rPr lang="fr-FR" sz="1200" dirty="0"/>
              <a:t> excitations are the </a:t>
            </a:r>
            <a:r>
              <a:rPr lang="fr-FR" sz="1200" dirty="0" err="1"/>
              <a:t>most</a:t>
            </a:r>
            <a:r>
              <a:rPr lang="fr-FR" sz="1200" dirty="0"/>
              <a:t> </a:t>
            </a:r>
            <a:r>
              <a:rPr lang="fr-FR" sz="1200" dirty="0" err="1"/>
              <a:t>widely</a:t>
            </a:r>
            <a:r>
              <a:rPr lang="fr-FR" sz="1200" dirty="0"/>
              <a:t> </a:t>
            </a:r>
            <a:r>
              <a:rPr lang="fr-FR" sz="1200" dirty="0" err="1"/>
              <a:t>used</a:t>
            </a:r>
            <a:r>
              <a:rPr lang="fr-FR" sz="1200" dirty="0"/>
              <a:t> </a:t>
            </a:r>
            <a:r>
              <a:rPr lang="fr-FR" sz="1200" dirty="0" err="1"/>
              <a:t>because</a:t>
            </a:r>
            <a:r>
              <a:rPr lang="fr-FR" sz="1200" dirty="0"/>
              <a:t> </a:t>
            </a:r>
            <a:r>
              <a:rPr lang="fr-FR" sz="1200" dirty="0" err="1"/>
              <a:t>they</a:t>
            </a:r>
            <a:r>
              <a:rPr lang="fr-FR" sz="1200" dirty="0"/>
              <a:t> </a:t>
            </a:r>
            <a:r>
              <a:rPr lang="fr-FR" sz="1200" dirty="0" err="1"/>
              <a:t>provide</a:t>
            </a:r>
            <a:r>
              <a:rPr lang="fr-FR" sz="1200" dirty="0"/>
              <a:t> a </a:t>
            </a:r>
            <a:r>
              <a:rPr lang="fr-FR" sz="1200" dirty="0" err="1"/>
              <a:t>higher</a:t>
            </a:r>
            <a:r>
              <a:rPr lang="fr-FR" sz="1200" dirty="0"/>
              <a:t> signal to noise ratio </a:t>
            </a:r>
            <a:r>
              <a:rPr lang="fr-FR" sz="1200" dirty="0" err="1"/>
              <a:t>than</a:t>
            </a:r>
            <a:r>
              <a:rPr lang="fr-FR" sz="1200" dirty="0"/>
              <a:t> CW excitations, if </a:t>
            </a:r>
            <a:r>
              <a:rPr lang="fr-FR" sz="1200" dirty="0" err="1"/>
              <a:t>both</a:t>
            </a:r>
            <a:r>
              <a:rPr lang="fr-FR" sz="1200" dirty="0"/>
              <a:t> use the maximum </a:t>
            </a:r>
            <a:r>
              <a:rPr lang="fr-FR" sz="1200" dirty="0" err="1"/>
              <a:t>allowable</a:t>
            </a:r>
            <a:r>
              <a:rPr lang="fr-FR" sz="1200" dirty="0"/>
              <a:t> fluence or power set by the American National Standards Institute (ANSI) [49, 51, 52]</a:t>
            </a:r>
          </a:p>
          <a:p>
            <a:r>
              <a:rPr lang="fr-FR" sz="1200" dirty="0"/>
              <a:t> </a:t>
            </a:r>
          </a:p>
          <a:p>
            <a:r>
              <a:rPr lang="de-DE" sz="1200" dirty="0"/>
              <a:t>✓ </a:t>
            </a:r>
            <a:r>
              <a:rPr lang="fr-FR" sz="1200" dirty="0"/>
              <a:t>The thermal confinement </a:t>
            </a:r>
            <a:r>
              <a:rPr lang="fr-FR" sz="1200" dirty="0" err="1"/>
              <a:t>indicates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thermal diffusion </a:t>
            </a:r>
            <a:r>
              <a:rPr lang="fr-FR" sz="1200" dirty="0" err="1"/>
              <a:t>during</a:t>
            </a:r>
            <a:r>
              <a:rPr lang="fr-FR" sz="1200" dirty="0"/>
              <a:t> laser illumination </a:t>
            </a:r>
            <a:r>
              <a:rPr lang="fr-FR" sz="1200" dirty="0" err="1"/>
              <a:t>can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neglected</a:t>
            </a:r>
            <a:r>
              <a:rPr lang="fr-FR" sz="1200" dirty="0"/>
              <a:t>, i.e., [53]</a:t>
            </a:r>
          </a:p>
          <a:p>
            <a:r>
              <a:rPr lang="fr-FR" sz="1200" dirty="0"/>
              <a:t> </a:t>
            </a:r>
          </a:p>
          <a:p>
            <a:r>
              <a:rPr lang="de-DE" sz="1200" dirty="0"/>
              <a:t>✓ </a:t>
            </a:r>
            <a:r>
              <a:rPr lang="fr-FR" sz="1200" dirty="0"/>
              <a:t>For a 100 µm spatial </a:t>
            </a:r>
            <a:r>
              <a:rPr lang="fr-FR" sz="1200" dirty="0" err="1"/>
              <a:t>resolution</a:t>
            </a:r>
            <a:r>
              <a:rPr lang="fr-FR" sz="1200" dirty="0"/>
              <a:t>, the thermal confinement time </a:t>
            </a:r>
            <a:r>
              <a:rPr lang="fr-FR" sz="1200" dirty="0" err="1"/>
              <a:t>is</a:t>
            </a:r>
            <a:r>
              <a:rPr lang="fr-FR" sz="1200" dirty="0"/>
              <a:t> 18 ms and the stress confinement time </a:t>
            </a:r>
            <a:r>
              <a:rPr lang="fr-FR" sz="1200" dirty="0" err="1"/>
              <a:t>is</a:t>
            </a:r>
            <a:r>
              <a:rPr lang="fr-FR" sz="1200" dirty="0"/>
              <a:t> 67 ns. A </a:t>
            </a:r>
            <a:r>
              <a:rPr lang="fr-FR" sz="1200" dirty="0" err="1"/>
              <a:t>typical</a:t>
            </a:r>
            <a:r>
              <a:rPr lang="fr-FR" sz="1200" dirty="0"/>
              <a:t> </a:t>
            </a:r>
            <a:r>
              <a:rPr lang="fr-FR" sz="1200" dirty="0" err="1"/>
              <a:t>pulsed</a:t>
            </a:r>
            <a:r>
              <a:rPr lang="fr-FR" sz="1200" dirty="0"/>
              <a:t> laser has a pulse duration of </a:t>
            </a:r>
            <a:r>
              <a:rPr lang="fr-FR" sz="1200" dirty="0" err="1"/>
              <a:t>only</a:t>
            </a:r>
            <a:r>
              <a:rPr lang="fr-FR" sz="1200" dirty="0"/>
              <a:t> 10 ns. In </a:t>
            </a:r>
            <a:r>
              <a:rPr lang="fr-FR" sz="1200" dirty="0" err="1"/>
              <a:t>this</a:t>
            </a:r>
            <a:r>
              <a:rPr lang="fr-FR" sz="1200" dirty="0"/>
              <a:t> case, the </a:t>
            </a:r>
            <a:r>
              <a:rPr lang="fr-FR" sz="1200" dirty="0" err="1"/>
              <a:t>fractional</a:t>
            </a:r>
            <a:r>
              <a:rPr lang="fr-FR" sz="1200" dirty="0"/>
              <a:t> volume expansion in </a:t>
            </a:r>
            <a:r>
              <a:rPr lang="fr-FR" sz="1200" dirty="0" err="1"/>
              <a:t>Eq</a:t>
            </a:r>
            <a:r>
              <a:rPr lang="fr-FR" sz="1200" dirty="0"/>
              <a:t>. (1)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negligible</a:t>
            </a:r>
            <a:r>
              <a:rPr lang="fr-FR" sz="1200" dirty="0"/>
              <a:t> and the initial </a:t>
            </a:r>
            <a:r>
              <a:rPr lang="fr-FR" sz="1200" dirty="0" err="1"/>
              <a:t>photoacoustic</a:t>
            </a:r>
            <a:r>
              <a:rPr lang="fr-FR" sz="1200" dirty="0"/>
              <a:t> pressure p0() </a:t>
            </a:r>
            <a:r>
              <a:rPr lang="fr-FR" sz="1200" dirty="0" err="1"/>
              <a:t>can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written</a:t>
            </a:r>
            <a:r>
              <a:rPr lang="fr-FR" sz="1200" dirty="0"/>
              <a:t> as</a:t>
            </a:r>
          </a:p>
          <a:p>
            <a:r>
              <a:rPr lang="fr-FR" sz="1200" dirty="0"/>
              <a:t> </a:t>
            </a:r>
          </a:p>
          <a:p>
            <a:r>
              <a:rPr lang="fr-FR" sz="1200" dirty="0"/>
              <a:t> </a:t>
            </a:r>
          </a:p>
          <a:p>
            <a:r>
              <a:rPr lang="de-DE" sz="1200" dirty="0"/>
              <a:t>✓ </a:t>
            </a:r>
            <a:r>
              <a:rPr lang="fr-FR" sz="1200" dirty="0" err="1"/>
              <a:t>depends</a:t>
            </a:r>
            <a:r>
              <a:rPr lang="fr-FR" sz="1200" dirty="0"/>
              <a:t> on the </a:t>
            </a:r>
            <a:r>
              <a:rPr lang="fr-FR" sz="1200" dirty="0" err="1"/>
              <a:t>geometry</a:t>
            </a:r>
            <a:r>
              <a:rPr lang="fr-FR" sz="1200" dirty="0"/>
              <a:t> of the </a:t>
            </a:r>
            <a:r>
              <a:rPr lang="fr-FR" sz="1200" dirty="0" err="1"/>
              <a:t>object</a:t>
            </a:r>
            <a:r>
              <a:rPr lang="fr-FR" sz="1200" dirty="0"/>
              <a:t>. For a </a:t>
            </a:r>
            <a:r>
              <a:rPr lang="fr-FR" sz="1200" dirty="0" err="1"/>
              <a:t>spherical</a:t>
            </a:r>
            <a:r>
              <a:rPr lang="fr-FR" sz="1200" dirty="0"/>
              <a:t> </a:t>
            </a:r>
            <a:r>
              <a:rPr lang="fr-FR" sz="1200" dirty="0" err="1"/>
              <a:t>object</a:t>
            </a:r>
            <a:r>
              <a:rPr lang="fr-FR" sz="1200" dirty="0"/>
              <a:t>, </a:t>
            </a:r>
            <a:r>
              <a:rPr lang="fr-FR" sz="1200" dirty="0" err="1"/>
              <a:t>two</a:t>
            </a:r>
            <a:r>
              <a:rPr lang="fr-FR" sz="1200" dirty="0"/>
              <a:t> </a:t>
            </a:r>
            <a:r>
              <a:rPr lang="fr-FR" sz="1200" dirty="0" err="1"/>
              <a:t>spherical</a:t>
            </a:r>
            <a:r>
              <a:rPr lang="fr-FR" sz="1200" dirty="0"/>
              <a:t> </a:t>
            </a:r>
            <a:r>
              <a:rPr lang="fr-FR" sz="1200" dirty="0" err="1"/>
              <a:t>waves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</a:t>
            </a:r>
            <a:r>
              <a:rPr lang="fr-FR" sz="1200" dirty="0" err="1"/>
              <a:t>generated</a:t>
            </a:r>
            <a:r>
              <a:rPr lang="fr-FR" sz="1200" dirty="0"/>
              <a:t>: one </a:t>
            </a:r>
            <a:r>
              <a:rPr lang="fr-FR" sz="1200" dirty="0" err="1"/>
              <a:t>travels</a:t>
            </a:r>
            <a:r>
              <a:rPr lang="fr-FR" sz="1200" dirty="0"/>
              <a:t> </a:t>
            </a:r>
            <a:r>
              <a:rPr lang="fr-FR" sz="1200" dirty="0" err="1"/>
              <a:t>outward</a:t>
            </a:r>
            <a:r>
              <a:rPr lang="fr-FR" sz="1200" dirty="0"/>
              <a:t>, and the </a:t>
            </a:r>
            <a:r>
              <a:rPr lang="fr-FR" sz="1200" dirty="0" err="1"/>
              <a:t>other</a:t>
            </a:r>
            <a:r>
              <a:rPr lang="fr-FR" sz="1200" dirty="0"/>
              <a:t> </a:t>
            </a:r>
            <a:r>
              <a:rPr lang="fr-FR" sz="1200" dirty="0" err="1"/>
              <a:t>travels</a:t>
            </a:r>
            <a:r>
              <a:rPr lang="fr-FR" sz="1200" dirty="0"/>
              <a:t> </a:t>
            </a:r>
            <a:r>
              <a:rPr lang="fr-FR" sz="1200" dirty="0" err="1"/>
              <a:t>inward</a:t>
            </a:r>
            <a:r>
              <a:rPr lang="fr-FR" sz="1200" dirty="0"/>
              <a:t> as compression </a:t>
            </a:r>
            <a:r>
              <a:rPr lang="fr-FR" sz="1200" dirty="0" err="1"/>
              <a:t>followed</a:t>
            </a:r>
            <a:r>
              <a:rPr lang="fr-FR" sz="1200" dirty="0"/>
              <a:t> by </a:t>
            </a:r>
            <a:r>
              <a:rPr lang="fr-FR" sz="1200" dirty="0" err="1"/>
              <a:t>rarefaction</a:t>
            </a:r>
            <a:r>
              <a:rPr lang="fr-FR" sz="1200" dirty="0"/>
              <a:t>. </a:t>
            </a:r>
            <a:r>
              <a:rPr lang="fr-FR" sz="1200" dirty="0" err="1"/>
              <a:t>Thus</a:t>
            </a:r>
            <a:r>
              <a:rPr lang="fr-FR" sz="1200" dirty="0"/>
              <a:t> the </a:t>
            </a:r>
            <a:r>
              <a:rPr lang="fr-FR" sz="1200" dirty="0" err="1"/>
              <a:t>photoacoustic</a:t>
            </a:r>
            <a:r>
              <a:rPr lang="fr-FR" sz="1200" dirty="0"/>
              <a:t> signal has a </a:t>
            </a:r>
            <a:r>
              <a:rPr lang="fr-FR" sz="1200" dirty="0" err="1"/>
              <a:t>bipolar</a:t>
            </a:r>
            <a:r>
              <a:rPr lang="fr-FR" sz="1200" dirty="0"/>
              <a:t> </a:t>
            </a:r>
            <a:r>
              <a:rPr lang="fr-FR" sz="1200" dirty="0" err="1"/>
              <a:t>shape</a:t>
            </a:r>
            <a:r>
              <a:rPr lang="fr-FR" sz="1200" dirty="0"/>
              <a:t> and the distance </a:t>
            </a:r>
            <a:r>
              <a:rPr lang="fr-FR" sz="1200" dirty="0" err="1"/>
              <a:t>between</a:t>
            </a:r>
            <a:r>
              <a:rPr lang="fr-FR" sz="1200" dirty="0"/>
              <a:t> the </a:t>
            </a:r>
            <a:r>
              <a:rPr lang="fr-FR" sz="1200" dirty="0" err="1"/>
              <a:t>two</a:t>
            </a:r>
            <a:r>
              <a:rPr lang="fr-FR" sz="1200" dirty="0"/>
              <a:t> </a:t>
            </a:r>
            <a:r>
              <a:rPr lang="fr-FR" sz="1200" dirty="0" err="1"/>
              <a:t>peaks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</a:t>
            </a:r>
            <a:r>
              <a:rPr lang="fr-FR" sz="1200" dirty="0" err="1"/>
              <a:t>proportional</a:t>
            </a:r>
            <a:r>
              <a:rPr lang="fr-FR" sz="1200" dirty="0"/>
              <a:t> to the size of the </a:t>
            </a:r>
            <a:r>
              <a:rPr lang="fr-FR" sz="1200" dirty="0" err="1"/>
              <a:t>object</a:t>
            </a:r>
            <a:r>
              <a:rPr lang="fr-FR" sz="1200" dirty="0"/>
              <a:t>. In </a:t>
            </a:r>
            <a:r>
              <a:rPr lang="fr-FR" sz="1200" dirty="0" err="1"/>
              <a:t>other</a:t>
            </a:r>
            <a:r>
              <a:rPr lang="fr-FR" sz="1200" dirty="0"/>
              <a:t> </a:t>
            </a:r>
            <a:r>
              <a:rPr lang="fr-FR" sz="1200" dirty="0" err="1"/>
              <a:t>words</a:t>
            </a:r>
            <a:r>
              <a:rPr lang="fr-FR" sz="1200" dirty="0"/>
              <a:t>, a </a:t>
            </a:r>
            <a:r>
              <a:rPr lang="fr-FR" sz="1200" dirty="0" err="1"/>
              <a:t>smaller</a:t>
            </a:r>
            <a:r>
              <a:rPr lang="fr-FR" sz="1200" dirty="0"/>
              <a:t> </a:t>
            </a:r>
            <a:r>
              <a:rPr lang="fr-FR" sz="1200" dirty="0" err="1"/>
              <a:t>object</a:t>
            </a:r>
            <a:r>
              <a:rPr lang="fr-FR" sz="1200" dirty="0"/>
              <a:t> </a:t>
            </a:r>
            <a:r>
              <a:rPr lang="fr-FR" sz="1200" dirty="0" err="1"/>
              <a:t>generates</a:t>
            </a:r>
            <a:r>
              <a:rPr lang="fr-FR" sz="1200" dirty="0"/>
              <a:t> a </a:t>
            </a:r>
            <a:r>
              <a:rPr lang="fr-FR" sz="1200" dirty="0" err="1"/>
              <a:t>photoacoustic</a:t>
            </a:r>
            <a:r>
              <a:rPr lang="fr-FR" sz="1200" dirty="0"/>
              <a:t> signal </a:t>
            </a:r>
            <a:r>
              <a:rPr lang="fr-FR" sz="1200" dirty="0" err="1"/>
              <a:t>with</a:t>
            </a:r>
            <a:r>
              <a:rPr lang="fr-FR" sz="1200" dirty="0"/>
              <a:t> </a:t>
            </a:r>
            <a:r>
              <a:rPr lang="fr-FR" sz="1200" dirty="0" err="1"/>
              <a:t>higher</a:t>
            </a:r>
            <a:r>
              <a:rPr lang="fr-FR" sz="1200" dirty="0"/>
              <a:t> </a:t>
            </a:r>
            <a:r>
              <a:rPr lang="fr-FR" sz="1200" dirty="0" err="1"/>
              <a:t>frequency</a:t>
            </a:r>
            <a:r>
              <a:rPr lang="fr-FR" sz="1200" dirty="0"/>
              <a:t> components.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6964C-5BB5-4FA8-947A-3F3D26619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5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What's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: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faudrait</a:t>
            </a:r>
            <a:r>
              <a:rPr lang="de-DE" dirty="0"/>
              <a:t> </a:t>
            </a:r>
            <a:r>
              <a:rPr lang="de-DE" dirty="0" err="1"/>
              <a:t>estimer</a:t>
            </a:r>
            <a:r>
              <a:rPr lang="de-DE" dirty="0"/>
              <a:t> les </a:t>
            </a:r>
            <a:r>
              <a:rPr lang="de-DE" dirty="0" err="1"/>
              <a:t>fuites</a:t>
            </a:r>
            <a:r>
              <a:rPr lang="de-DE" dirty="0"/>
              <a:t> </a:t>
            </a:r>
            <a:r>
              <a:rPr lang="de-DE" dirty="0" err="1"/>
              <a:t>moyennes</a:t>
            </a:r>
            <a:r>
              <a:rPr lang="de-DE" dirty="0"/>
              <a:t> des </a:t>
            </a:r>
            <a:r>
              <a:rPr lang="de-DE" dirty="0" err="1"/>
              <a:t>systèmes</a:t>
            </a:r>
            <a:r>
              <a:rPr lang="de-DE" dirty="0"/>
              <a:t> </a:t>
            </a:r>
            <a:r>
              <a:rPr lang="de-DE" dirty="0" err="1"/>
              <a:t>frigorifiques</a:t>
            </a:r>
            <a:endParaRPr lang="de-DE" dirty="0"/>
          </a:p>
          <a:p>
            <a:r>
              <a:rPr lang="de-DE" dirty="0" err="1"/>
              <a:t>Elec</a:t>
            </a:r>
            <a:r>
              <a:rPr lang="de-DE" dirty="0"/>
              <a:t> = </a:t>
            </a:r>
            <a:r>
              <a:rPr lang="de-DE" sz="1200" dirty="0"/>
              <a:t>21 844 € TTC</a:t>
            </a:r>
          </a:p>
          <a:p>
            <a:pPr algn="l"/>
            <a:r>
              <a:rPr lang="de-DE" sz="1200" dirty="0" err="1">
                <a:sym typeface="Wingdings" pitchFamily="2" charset="2"/>
              </a:rPr>
              <a:t>Gaz</a:t>
            </a:r>
            <a:r>
              <a:rPr lang="de-DE" sz="1200" dirty="0">
                <a:sym typeface="Wingdings" pitchFamily="2" charset="2"/>
              </a:rPr>
              <a:t> = </a:t>
            </a:r>
            <a:r>
              <a:rPr lang="de-DE" sz="1200" dirty="0"/>
              <a:t>40 258 € TTC </a:t>
            </a:r>
            <a:r>
              <a:rPr lang="de-DE" sz="1200" dirty="0">
                <a:sym typeface="Wingdings" pitchFamily="2" charset="2"/>
              </a:rPr>
              <a:t> </a:t>
            </a:r>
            <a:endParaRPr lang="de-DE" dirty="0"/>
          </a:p>
          <a:p>
            <a:pPr algn="l"/>
            <a:r>
              <a:rPr lang="de-DE" sz="1200" b="1" dirty="0" err="1"/>
              <a:t>Électricité</a:t>
            </a:r>
            <a:r>
              <a:rPr lang="de-DE" sz="1200" b="1" dirty="0"/>
              <a:t> : 0.0571</a:t>
            </a:r>
            <a:r>
              <a:rPr lang="de-DE" sz="1200" dirty="0"/>
              <a:t> kgCO2e/kWh (</a:t>
            </a:r>
            <a:r>
              <a:rPr lang="de-DE" sz="1200" dirty="0" err="1"/>
              <a:t>conso</a:t>
            </a:r>
            <a:r>
              <a:rPr lang="de-DE" sz="1200" dirty="0"/>
              <a:t> </a:t>
            </a:r>
            <a:r>
              <a:rPr lang="de-DE" sz="1200" dirty="0" err="1"/>
              <a:t>moyenne</a:t>
            </a:r>
            <a:r>
              <a:rPr lang="de-DE" sz="1200" dirty="0"/>
              <a:t> 2018) (</a:t>
            </a:r>
            <a:r>
              <a:rPr lang="de-DE" sz="1200" dirty="0" err="1"/>
              <a:t>incertitude</a:t>
            </a:r>
            <a:r>
              <a:rPr lang="de-DE" sz="1200" dirty="0"/>
              <a:t> 10%)</a:t>
            </a:r>
          </a:p>
          <a:p>
            <a:pPr algn="l"/>
            <a:r>
              <a:rPr lang="de-DE" sz="1200" dirty="0" err="1"/>
              <a:t>Réseau</a:t>
            </a:r>
            <a:r>
              <a:rPr lang="de-DE" sz="1200" dirty="0"/>
              <a:t> de </a:t>
            </a:r>
            <a:r>
              <a:rPr lang="de-DE" sz="1200" dirty="0" err="1"/>
              <a:t>chaleur</a:t>
            </a:r>
            <a:r>
              <a:rPr lang="de-DE" sz="1200" dirty="0"/>
              <a:t> : </a:t>
            </a:r>
            <a:r>
              <a:rPr lang="de-DE" sz="1200" b="1" dirty="0"/>
              <a:t>0.253</a:t>
            </a:r>
            <a:r>
              <a:rPr lang="de-DE" sz="1200" dirty="0"/>
              <a:t> kgCO2e/kWh (</a:t>
            </a:r>
            <a:r>
              <a:rPr lang="de-DE" sz="1200" dirty="0" err="1"/>
              <a:t>incertitude</a:t>
            </a:r>
            <a:r>
              <a:rPr lang="de-DE" sz="1200" dirty="0"/>
              <a:t> 30%)</a:t>
            </a:r>
          </a:p>
          <a:p>
            <a:endParaRPr lang="de-DE" dirty="0"/>
          </a:p>
          <a:p>
            <a:r>
              <a:rPr lang="de-DE" dirty="0"/>
              <a:t>69 </a:t>
            </a:r>
            <a:r>
              <a:rPr lang="de-DE" dirty="0" err="1"/>
              <a:t>laptops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fixes,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compter</a:t>
            </a:r>
            <a:r>
              <a:rPr lang="de-DE" dirty="0"/>
              <a:t> les </a:t>
            </a:r>
            <a:r>
              <a:rPr lang="de-DE" dirty="0" err="1"/>
              <a:t>écrans</a:t>
            </a:r>
            <a:endParaRPr lang="de-DE" dirty="0"/>
          </a:p>
          <a:p>
            <a:r>
              <a:rPr lang="de-DE" dirty="0"/>
              <a:t>250 kgCO2e par </a:t>
            </a:r>
            <a:r>
              <a:rPr lang="de-DE" dirty="0" err="1"/>
              <a:t>unité</a:t>
            </a:r>
            <a:r>
              <a:rPr lang="de-DE" dirty="0"/>
              <a:t> (</a:t>
            </a:r>
            <a:r>
              <a:rPr lang="de-DE" dirty="0" err="1"/>
              <a:t>écran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)</a:t>
            </a:r>
          </a:p>
          <a:p>
            <a:r>
              <a:rPr lang="de-DE" dirty="0"/>
              <a:t>AR Paris-NY </a:t>
            </a:r>
            <a:r>
              <a:rPr lang="de-DE" dirty="0" err="1"/>
              <a:t>economy</a:t>
            </a:r>
            <a:r>
              <a:rPr lang="de-DE" dirty="0"/>
              <a:t> = 2 tCO2e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4F19-1C28-7D47-BDAC-FF2074623C5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85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What's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: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faudrait</a:t>
            </a:r>
            <a:r>
              <a:rPr lang="de-DE" dirty="0"/>
              <a:t> </a:t>
            </a:r>
            <a:r>
              <a:rPr lang="de-DE" dirty="0" err="1"/>
              <a:t>estimer</a:t>
            </a:r>
            <a:r>
              <a:rPr lang="de-DE" dirty="0"/>
              <a:t> les </a:t>
            </a:r>
            <a:r>
              <a:rPr lang="de-DE" dirty="0" err="1"/>
              <a:t>fuites</a:t>
            </a:r>
            <a:r>
              <a:rPr lang="de-DE" dirty="0"/>
              <a:t> </a:t>
            </a:r>
            <a:r>
              <a:rPr lang="de-DE" dirty="0" err="1"/>
              <a:t>moyennes</a:t>
            </a:r>
            <a:r>
              <a:rPr lang="de-DE" dirty="0"/>
              <a:t> des </a:t>
            </a:r>
            <a:r>
              <a:rPr lang="de-DE" dirty="0" err="1"/>
              <a:t>systèmes</a:t>
            </a:r>
            <a:r>
              <a:rPr lang="de-DE" dirty="0"/>
              <a:t> </a:t>
            </a:r>
            <a:r>
              <a:rPr lang="de-DE" dirty="0" err="1"/>
              <a:t>frigorifiques</a:t>
            </a:r>
            <a:endParaRPr lang="de-DE" dirty="0"/>
          </a:p>
          <a:p>
            <a:r>
              <a:rPr lang="de-DE" dirty="0" err="1"/>
              <a:t>Elec</a:t>
            </a:r>
            <a:r>
              <a:rPr lang="de-DE" dirty="0"/>
              <a:t> = </a:t>
            </a:r>
            <a:r>
              <a:rPr lang="de-DE" sz="1200" dirty="0"/>
              <a:t>21 844 € TTC</a:t>
            </a:r>
          </a:p>
          <a:p>
            <a:pPr algn="l"/>
            <a:r>
              <a:rPr lang="de-DE" sz="1200" dirty="0" err="1">
                <a:sym typeface="Wingdings" pitchFamily="2" charset="2"/>
              </a:rPr>
              <a:t>Gaz</a:t>
            </a:r>
            <a:r>
              <a:rPr lang="de-DE" sz="1200" dirty="0">
                <a:sym typeface="Wingdings" pitchFamily="2" charset="2"/>
              </a:rPr>
              <a:t> = </a:t>
            </a:r>
            <a:r>
              <a:rPr lang="de-DE" sz="1200" dirty="0"/>
              <a:t>40 258 € TTC </a:t>
            </a:r>
            <a:r>
              <a:rPr lang="de-DE" sz="1200" dirty="0">
                <a:sym typeface="Wingdings" pitchFamily="2" charset="2"/>
              </a:rPr>
              <a:t> </a:t>
            </a:r>
            <a:endParaRPr lang="de-DE" dirty="0"/>
          </a:p>
          <a:p>
            <a:pPr algn="l"/>
            <a:r>
              <a:rPr lang="de-DE" sz="1200" b="1" dirty="0" err="1"/>
              <a:t>Électricité</a:t>
            </a:r>
            <a:r>
              <a:rPr lang="de-DE" sz="1200" b="1" dirty="0"/>
              <a:t> : 0.0571</a:t>
            </a:r>
            <a:r>
              <a:rPr lang="de-DE" sz="1200" dirty="0"/>
              <a:t> kgCO2e/kWh (</a:t>
            </a:r>
            <a:r>
              <a:rPr lang="de-DE" sz="1200" dirty="0" err="1"/>
              <a:t>conso</a:t>
            </a:r>
            <a:r>
              <a:rPr lang="de-DE" sz="1200" dirty="0"/>
              <a:t> </a:t>
            </a:r>
            <a:r>
              <a:rPr lang="de-DE" sz="1200" dirty="0" err="1"/>
              <a:t>moyenne</a:t>
            </a:r>
            <a:r>
              <a:rPr lang="de-DE" sz="1200" dirty="0"/>
              <a:t> 2018) (</a:t>
            </a:r>
            <a:r>
              <a:rPr lang="de-DE" sz="1200" dirty="0" err="1"/>
              <a:t>incertitude</a:t>
            </a:r>
            <a:r>
              <a:rPr lang="de-DE" sz="1200" dirty="0"/>
              <a:t> 10%)</a:t>
            </a:r>
          </a:p>
          <a:p>
            <a:pPr algn="l"/>
            <a:r>
              <a:rPr lang="de-DE" sz="1200" dirty="0" err="1"/>
              <a:t>Réseau</a:t>
            </a:r>
            <a:r>
              <a:rPr lang="de-DE" sz="1200" dirty="0"/>
              <a:t> de </a:t>
            </a:r>
            <a:r>
              <a:rPr lang="de-DE" sz="1200" dirty="0" err="1"/>
              <a:t>chaleur</a:t>
            </a:r>
            <a:r>
              <a:rPr lang="de-DE" sz="1200" dirty="0"/>
              <a:t> : </a:t>
            </a:r>
            <a:r>
              <a:rPr lang="de-DE" sz="1200" b="1" dirty="0"/>
              <a:t>0.253</a:t>
            </a:r>
            <a:r>
              <a:rPr lang="de-DE" sz="1200" dirty="0"/>
              <a:t> kgCO2e/kWh (</a:t>
            </a:r>
            <a:r>
              <a:rPr lang="de-DE" sz="1200" dirty="0" err="1"/>
              <a:t>incertitude</a:t>
            </a:r>
            <a:r>
              <a:rPr lang="de-DE" sz="1200" dirty="0"/>
              <a:t> 30%)</a:t>
            </a:r>
          </a:p>
          <a:p>
            <a:endParaRPr lang="de-DE" dirty="0"/>
          </a:p>
          <a:p>
            <a:r>
              <a:rPr lang="de-DE" dirty="0"/>
              <a:t>69 </a:t>
            </a:r>
            <a:r>
              <a:rPr lang="de-DE" dirty="0" err="1"/>
              <a:t>laptops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fixes,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compter</a:t>
            </a:r>
            <a:r>
              <a:rPr lang="de-DE" dirty="0"/>
              <a:t> les </a:t>
            </a:r>
            <a:r>
              <a:rPr lang="de-DE" dirty="0" err="1"/>
              <a:t>écrans</a:t>
            </a:r>
            <a:endParaRPr lang="de-DE" dirty="0"/>
          </a:p>
          <a:p>
            <a:r>
              <a:rPr lang="de-DE" dirty="0"/>
              <a:t>250 kgCO2e par </a:t>
            </a:r>
            <a:r>
              <a:rPr lang="de-DE" dirty="0" err="1"/>
              <a:t>unité</a:t>
            </a:r>
            <a:r>
              <a:rPr lang="de-DE" dirty="0"/>
              <a:t> (</a:t>
            </a:r>
            <a:r>
              <a:rPr lang="de-DE" dirty="0" err="1"/>
              <a:t>écran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)</a:t>
            </a:r>
          </a:p>
          <a:p>
            <a:r>
              <a:rPr lang="de-DE" dirty="0"/>
              <a:t>AR Paris-NY </a:t>
            </a:r>
            <a:r>
              <a:rPr lang="de-DE" dirty="0" err="1"/>
              <a:t>economy</a:t>
            </a:r>
            <a:r>
              <a:rPr lang="de-DE" dirty="0"/>
              <a:t> = 2 tCO2e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4F19-1C28-7D47-BDAC-FF2074623C5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61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What's</a:t>
            </a:r>
            <a:r>
              <a:rPr lang="de-DE" dirty="0"/>
              <a:t> </a:t>
            </a:r>
            <a:r>
              <a:rPr lang="de-DE" dirty="0" err="1"/>
              <a:t>missing</a:t>
            </a:r>
            <a:r>
              <a:rPr lang="de-DE" dirty="0"/>
              <a:t>: </a:t>
            </a:r>
            <a:r>
              <a:rPr lang="de-DE" dirty="0" err="1"/>
              <a:t>il</a:t>
            </a:r>
            <a:r>
              <a:rPr lang="de-DE" dirty="0"/>
              <a:t> </a:t>
            </a:r>
            <a:r>
              <a:rPr lang="de-DE" dirty="0" err="1"/>
              <a:t>faudrait</a:t>
            </a:r>
            <a:r>
              <a:rPr lang="de-DE" dirty="0"/>
              <a:t> </a:t>
            </a:r>
            <a:r>
              <a:rPr lang="de-DE" dirty="0" err="1"/>
              <a:t>estimer</a:t>
            </a:r>
            <a:r>
              <a:rPr lang="de-DE" dirty="0"/>
              <a:t> les </a:t>
            </a:r>
            <a:r>
              <a:rPr lang="de-DE" dirty="0" err="1"/>
              <a:t>fuites</a:t>
            </a:r>
            <a:r>
              <a:rPr lang="de-DE" dirty="0"/>
              <a:t> </a:t>
            </a:r>
            <a:r>
              <a:rPr lang="de-DE" dirty="0" err="1"/>
              <a:t>moyennes</a:t>
            </a:r>
            <a:r>
              <a:rPr lang="de-DE" dirty="0"/>
              <a:t> des </a:t>
            </a:r>
            <a:r>
              <a:rPr lang="de-DE" dirty="0" err="1"/>
              <a:t>systèmes</a:t>
            </a:r>
            <a:r>
              <a:rPr lang="de-DE" dirty="0"/>
              <a:t> </a:t>
            </a:r>
            <a:r>
              <a:rPr lang="de-DE" dirty="0" err="1"/>
              <a:t>frigorifiques</a:t>
            </a:r>
            <a:endParaRPr lang="de-DE" dirty="0"/>
          </a:p>
          <a:p>
            <a:r>
              <a:rPr lang="de-DE" dirty="0" err="1"/>
              <a:t>Elec</a:t>
            </a:r>
            <a:r>
              <a:rPr lang="de-DE" dirty="0"/>
              <a:t> = </a:t>
            </a:r>
            <a:r>
              <a:rPr lang="de-DE" sz="1200" dirty="0"/>
              <a:t>21 844 € TTC</a:t>
            </a:r>
          </a:p>
          <a:p>
            <a:pPr algn="l"/>
            <a:r>
              <a:rPr lang="de-DE" sz="1200" dirty="0" err="1">
                <a:sym typeface="Wingdings" pitchFamily="2" charset="2"/>
              </a:rPr>
              <a:t>Gaz</a:t>
            </a:r>
            <a:r>
              <a:rPr lang="de-DE" sz="1200" dirty="0">
                <a:sym typeface="Wingdings" pitchFamily="2" charset="2"/>
              </a:rPr>
              <a:t> = </a:t>
            </a:r>
            <a:r>
              <a:rPr lang="de-DE" sz="1200" dirty="0"/>
              <a:t>40 258 € TTC </a:t>
            </a:r>
            <a:r>
              <a:rPr lang="de-DE" sz="1200" dirty="0">
                <a:sym typeface="Wingdings" pitchFamily="2" charset="2"/>
              </a:rPr>
              <a:t> </a:t>
            </a:r>
            <a:endParaRPr lang="de-DE" dirty="0"/>
          </a:p>
          <a:p>
            <a:pPr algn="l"/>
            <a:r>
              <a:rPr lang="de-DE" sz="1200" b="1" dirty="0" err="1"/>
              <a:t>Électricité</a:t>
            </a:r>
            <a:r>
              <a:rPr lang="de-DE" sz="1200" b="1" dirty="0"/>
              <a:t> : 0.0571</a:t>
            </a:r>
            <a:r>
              <a:rPr lang="de-DE" sz="1200" dirty="0"/>
              <a:t> kgCO2e/kWh (</a:t>
            </a:r>
            <a:r>
              <a:rPr lang="de-DE" sz="1200" dirty="0" err="1"/>
              <a:t>conso</a:t>
            </a:r>
            <a:r>
              <a:rPr lang="de-DE" sz="1200" dirty="0"/>
              <a:t> </a:t>
            </a:r>
            <a:r>
              <a:rPr lang="de-DE" sz="1200" dirty="0" err="1"/>
              <a:t>moyenne</a:t>
            </a:r>
            <a:r>
              <a:rPr lang="de-DE" sz="1200" dirty="0"/>
              <a:t> 2018) (</a:t>
            </a:r>
            <a:r>
              <a:rPr lang="de-DE" sz="1200" dirty="0" err="1"/>
              <a:t>incertitude</a:t>
            </a:r>
            <a:r>
              <a:rPr lang="de-DE" sz="1200" dirty="0"/>
              <a:t> 10%)</a:t>
            </a:r>
          </a:p>
          <a:p>
            <a:pPr algn="l"/>
            <a:r>
              <a:rPr lang="de-DE" sz="1200" dirty="0" err="1"/>
              <a:t>Réseau</a:t>
            </a:r>
            <a:r>
              <a:rPr lang="de-DE" sz="1200" dirty="0"/>
              <a:t> de </a:t>
            </a:r>
            <a:r>
              <a:rPr lang="de-DE" sz="1200" dirty="0" err="1"/>
              <a:t>chaleur</a:t>
            </a:r>
            <a:r>
              <a:rPr lang="de-DE" sz="1200" dirty="0"/>
              <a:t> : </a:t>
            </a:r>
            <a:r>
              <a:rPr lang="de-DE" sz="1200" b="1" dirty="0"/>
              <a:t>0.253</a:t>
            </a:r>
            <a:r>
              <a:rPr lang="de-DE" sz="1200" dirty="0"/>
              <a:t> kgCO2e/kWh (</a:t>
            </a:r>
            <a:r>
              <a:rPr lang="de-DE" sz="1200" dirty="0" err="1"/>
              <a:t>incertitude</a:t>
            </a:r>
            <a:r>
              <a:rPr lang="de-DE" sz="1200" dirty="0"/>
              <a:t> 30%)</a:t>
            </a:r>
          </a:p>
          <a:p>
            <a:endParaRPr lang="de-DE" dirty="0"/>
          </a:p>
          <a:p>
            <a:r>
              <a:rPr lang="de-DE" dirty="0"/>
              <a:t>69 </a:t>
            </a:r>
            <a:r>
              <a:rPr lang="de-DE" dirty="0" err="1"/>
              <a:t>laptops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fixes,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compter</a:t>
            </a:r>
            <a:r>
              <a:rPr lang="de-DE" dirty="0"/>
              <a:t> les </a:t>
            </a:r>
            <a:r>
              <a:rPr lang="de-DE" dirty="0" err="1"/>
              <a:t>écrans</a:t>
            </a:r>
            <a:endParaRPr lang="de-DE" dirty="0"/>
          </a:p>
          <a:p>
            <a:r>
              <a:rPr lang="de-DE" dirty="0"/>
              <a:t>250 kgCO2e par </a:t>
            </a:r>
            <a:r>
              <a:rPr lang="de-DE" dirty="0" err="1"/>
              <a:t>unité</a:t>
            </a:r>
            <a:r>
              <a:rPr lang="de-DE" dirty="0"/>
              <a:t> (</a:t>
            </a:r>
            <a:r>
              <a:rPr lang="de-DE" dirty="0" err="1"/>
              <a:t>écran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)</a:t>
            </a:r>
          </a:p>
          <a:p>
            <a:r>
              <a:rPr lang="de-DE" dirty="0"/>
              <a:t>AR Paris-NY </a:t>
            </a:r>
            <a:r>
              <a:rPr lang="de-DE" dirty="0" err="1"/>
              <a:t>economy</a:t>
            </a:r>
            <a:r>
              <a:rPr lang="de-DE" dirty="0"/>
              <a:t> = 2 tCO2e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4F19-1C28-7D47-BDAC-FF2074623C5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0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contribution</a:t>
            </a:r>
            <a:r>
              <a:rPr lang="de-DE" b="1" dirty="0"/>
              <a:t> à la </a:t>
            </a:r>
            <a:r>
              <a:rPr lang="de-DE" b="1" dirty="0" err="1"/>
              <a:t>durabilité</a:t>
            </a:r>
            <a:r>
              <a:rPr lang="de-DE" b="1" dirty="0"/>
              <a:t> (= taxe) </a:t>
            </a:r>
            <a:r>
              <a:rPr lang="de-DE" b="1" dirty="0" err="1"/>
              <a:t>sur</a:t>
            </a:r>
            <a:r>
              <a:rPr lang="de-DE" b="1" dirty="0"/>
              <a:t> </a:t>
            </a:r>
            <a:r>
              <a:rPr lang="de-DE" b="1" dirty="0" err="1"/>
              <a:t>l’ensemble</a:t>
            </a:r>
            <a:r>
              <a:rPr lang="de-DE" b="1" dirty="0"/>
              <a:t> des </a:t>
            </a:r>
            <a:r>
              <a:rPr lang="de-DE" b="1" dirty="0" err="1"/>
              <a:t>déplacements</a:t>
            </a:r>
            <a:r>
              <a:rPr lang="de-DE" b="1" dirty="0"/>
              <a:t> en </a:t>
            </a:r>
            <a:r>
              <a:rPr lang="de-DE" b="1" dirty="0" err="1"/>
              <a:t>avion</a:t>
            </a:r>
            <a:br>
              <a:rPr lang="de-DE" b="1" dirty="0"/>
            </a:br>
            <a:r>
              <a:rPr lang="de-DE" dirty="0"/>
              <a:t>Le </a:t>
            </a:r>
            <a:r>
              <a:rPr lang="de-DE" dirty="0" err="1"/>
              <a:t>montant</a:t>
            </a:r>
            <a:r>
              <a:rPr lang="de-DE" dirty="0"/>
              <a:t> de la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obtenu</a:t>
            </a:r>
            <a:r>
              <a:rPr lang="de-DE" dirty="0"/>
              <a:t> en </a:t>
            </a:r>
            <a:r>
              <a:rPr lang="de-DE" dirty="0" err="1"/>
              <a:t>multipliant</a:t>
            </a:r>
            <a:r>
              <a:rPr lang="de-DE" dirty="0"/>
              <a:t> les </a:t>
            </a:r>
            <a:r>
              <a:rPr lang="de-DE" dirty="0" err="1"/>
              <a:t>tonnes</a:t>
            </a:r>
            <a:r>
              <a:rPr lang="de-DE" dirty="0"/>
              <a:t> de </a:t>
            </a:r>
            <a:r>
              <a:rPr lang="de-DE" dirty="0" err="1"/>
              <a:t>carbone</a:t>
            </a:r>
            <a:r>
              <a:rPr lang="de-DE" dirty="0"/>
              <a:t> </a:t>
            </a:r>
            <a:r>
              <a:rPr lang="de-DE" dirty="0" err="1"/>
              <a:t>générées</a:t>
            </a:r>
            <a:r>
              <a:rPr lang="de-DE" dirty="0"/>
              <a:t> par le </a:t>
            </a:r>
            <a:r>
              <a:rPr lang="de-DE" dirty="0" err="1"/>
              <a:t>prix</a:t>
            </a:r>
            <a:r>
              <a:rPr lang="de-DE" dirty="0"/>
              <a:t> </a:t>
            </a:r>
            <a:r>
              <a:rPr lang="de-DE" dirty="0" err="1"/>
              <a:t>moyen</a:t>
            </a:r>
            <a:r>
              <a:rPr lang="de-DE" dirty="0"/>
              <a:t> du </a:t>
            </a:r>
            <a:r>
              <a:rPr lang="de-DE" dirty="0" err="1"/>
              <a:t>carbone</a:t>
            </a:r>
            <a:r>
              <a:rPr lang="de-DE" dirty="0"/>
              <a:t> </a:t>
            </a:r>
            <a:r>
              <a:rPr lang="de-DE" dirty="0" err="1"/>
              <a:t>observé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marché</a:t>
            </a:r>
            <a:r>
              <a:rPr lang="de-DE" dirty="0"/>
              <a:t> </a:t>
            </a:r>
            <a:r>
              <a:rPr lang="de-DE" dirty="0" err="1"/>
              <a:t>européen</a:t>
            </a:r>
            <a:r>
              <a:rPr lang="de-DE" dirty="0"/>
              <a:t> des </a:t>
            </a:r>
            <a:r>
              <a:rPr lang="de-DE" dirty="0" err="1"/>
              <a:t>permis</a:t>
            </a:r>
            <a:r>
              <a:rPr lang="de-DE" dirty="0"/>
              <a:t> </a:t>
            </a:r>
            <a:r>
              <a:rPr lang="de-DE" dirty="0" err="1"/>
              <a:t>d'émission</a:t>
            </a:r>
            <a:r>
              <a:rPr lang="de-DE" dirty="0"/>
              <a:t> (European Emission </a:t>
            </a:r>
            <a:r>
              <a:rPr lang="de-DE" dirty="0" err="1"/>
              <a:t>Allowances</a:t>
            </a:r>
            <a:r>
              <a:rPr lang="de-DE" dirty="0"/>
              <a:t> </a:t>
            </a:r>
            <a:r>
              <a:rPr lang="de-DE" dirty="0" err="1"/>
              <a:t>Auction</a:t>
            </a:r>
            <a:r>
              <a:rPr lang="de-DE" dirty="0"/>
              <a:t>) le </a:t>
            </a:r>
            <a:r>
              <a:rPr lang="de-DE" dirty="0" err="1"/>
              <a:t>mois</a:t>
            </a:r>
            <a:r>
              <a:rPr lang="de-DE" dirty="0"/>
              <a:t> </a:t>
            </a:r>
            <a:r>
              <a:rPr lang="de-DE" dirty="0" err="1"/>
              <a:t>précédent</a:t>
            </a:r>
            <a:r>
              <a:rPr lang="de-DE" dirty="0"/>
              <a:t> le </a:t>
            </a:r>
            <a:r>
              <a:rPr lang="de-DE" dirty="0" err="1"/>
              <a:t>vol</a:t>
            </a:r>
            <a:r>
              <a:rPr lang="de-DE" dirty="0"/>
              <a:t> </a:t>
            </a:r>
            <a:r>
              <a:rPr lang="de-DE" dirty="0" err="1"/>
              <a:t>considéré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à </a:t>
            </a:r>
            <a:r>
              <a:rPr lang="de-DE" dirty="0" err="1"/>
              <a:t>défaut</a:t>
            </a:r>
            <a:r>
              <a:rPr lang="de-DE" dirty="0"/>
              <a:t> </a:t>
            </a:r>
            <a:r>
              <a:rPr lang="de-DE" dirty="0" err="1"/>
              <a:t>lors</a:t>
            </a:r>
            <a:r>
              <a:rPr lang="de-DE" dirty="0"/>
              <a:t> du </a:t>
            </a:r>
            <a:r>
              <a:rPr lang="de-DE" dirty="0" err="1"/>
              <a:t>traitement</a:t>
            </a:r>
            <a:r>
              <a:rPr lang="de-DE" dirty="0"/>
              <a:t> de la </a:t>
            </a:r>
            <a:r>
              <a:rPr lang="de-DE" dirty="0" err="1"/>
              <a:t>facture</a:t>
            </a:r>
            <a:r>
              <a:rPr lang="de-DE" dirty="0"/>
              <a:t> (</a:t>
            </a:r>
            <a:r>
              <a:rPr lang="de-DE" dirty="0" err="1"/>
              <a:t>dans</a:t>
            </a:r>
            <a:r>
              <a:rPr lang="de-DE" dirty="0"/>
              <a:t> les </a:t>
            </a:r>
            <a:r>
              <a:rPr lang="de-DE" dirty="0" err="1"/>
              <a:t>cas</a:t>
            </a:r>
            <a:r>
              <a:rPr lang="de-DE" dirty="0"/>
              <a:t> de </a:t>
            </a:r>
            <a:r>
              <a:rPr lang="de-DE" dirty="0" err="1"/>
              <a:t>paiement</a:t>
            </a:r>
            <a:r>
              <a:rPr lang="de-DE" dirty="0"/>
              <a:t> en </a:t>
            </a:r>
            <a:r>
              <a:rPr lang="de-DE" dirty="0" err="1"/>
              <a:t>avance</a:t>
            </a:r>
            <a:r>
              <a:rPr lang="de-DE" dirty="0"/>
              <a:t> du </a:t>
            </a:r>
            <a:r>
              <a:rPr lang="de-DE" dirty="0" err="1"/>
              <a:t>vol</a:t>
            </a:r>
            <a:r>
              <a:rPr lang="de-DE" dirty="0"/>
              <a:t>). Si le </a:t>
            </a:r>
            <a:r>
              <a:rPr lang="de-DE" dirty="0" err="1"/>
              <a:t>prix</a:t>
            </a:r>
            <a:r>
              <a:rPr lang="de-DE" dirty="0"/>
              <a:t> </a:t>
            </a:r>
            <a:r>
              <a:rPr lang="de-DE" dirty="0" err="1"/>
              <a:t>moyen</a:t>
            </a:r>
            <a:r>
              <a:rPr lang="de-DE" dirty="0"/>
              <a:t> </a:t>
            </a:r>
            <a:r>
              <a:rPr lang="de-DE" dirty="0" err="1"/>
              <a:t>tombe</a:t>
            </a:r>
            <a:r>
              <a:rPr lang="de-DE" dirty="0"/>
              <a:t> en-dessous de CHF 25 la tonne,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prix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de CHF 25 la tonne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appliqué</a:t>
            </a:r>
            <a:r>
              <a:rPr lang="de-DE" dirty="0"/>
              <a:t> par le SCF.</a:t>
            </a:r>
          </a:p>
          <a:p>
            <a:endParaRPr lang="de-DE" dirty="0"/>
          </a:p>
          <a:p>
            <a:r>
              <a:rPr lang="de-DE" dirty="0" err="1"/>
              <a:t>optimisation</a:t>
            </a:r>
            <a:r>
              <a:rPr lang="de-DE" dirty="0"/>
              <a:t> des </a:t>
            </a:r>
            <a:r>
              <a:rPr lang="de-DE" dirty="0" err="1"/>
              <a:t>installations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d'eau</a:t>
            </a:r>
            <a:r>
              <a:rPr lang="de-DE" dirty="0"/>
              <a:t>, </a:t>
            </a:r>
            <a:r>
              <a:rPr lang="de-DE" dirty="0" err="1"/>
              <a:t>chauffage</a:t>
            </a:r>
            <a:r>
              <a:rPr lang="de-DE" dirty="0"/>
              <a:t> et </a:t>
            </a:r>
            <a:r>
              <a:rPr lang="de-DE" dirty="0" err="1"/>
              <a:t>électricité</a:t>
            </a:r>
            <a:br>
              <a:rPr lang="de-DE" dirty="0"/>
            </a:br>
            <a:r>
              <a:rPr lang="de-DE" dirty="0" err="1"/>
              <a:t>bâtiment</a:t>
            </a:r>
            <a:r>
              <a:rPr lang="de-DE" dirty="0"/>
              <a:t> </a:t>
            </a:r>
            <a:r>
              <a:rPr lang="de-DE" dirty="0" err="1"/>
              <a:t>principal</a:t>
            </a:r>
            <a:r>
              <a:rPr lang="de-DE" dirty="0"/>
              <a:t> a </a:t>
            </a:r>
            <a:r>
              <a:rPr lang="de-DE" dirty="0" err="1"/>
              <a:t>subi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rénovation</a:t>
            </a:r>
            <a:r>
              <a:rPr lang="de-DE" dirty="0"/>
              <a:t> de </a:t>
            </a:r>
            <a:r>
              <a:rPr lang="de-DE" dirty="0" err="1"/>
              <a:t>son</a:t>
            </a:r>
            <a:r>
              <a:rPr lang="de-DE" dirty="0"/>
              <a:t> </a:t>
            </a:r>
            <a:r>
              <a:rPr lang="de-DE" dirty="0" err="1"/>
              <a:t>enveloppe</a:t>
            </a:r>
            <a:r>
              <a:rPr lang="de-DE" dirty="0"/>
              <a:t> </a:t>
            </a:r>
            <a:r>
              <a:rPr lang="de-DE" dirty="0" err="1"/>
              <a:t>thermique</a:t>
            </a:r>
            <a:r>
              <a:rPr lang="de-DE" dirty="0">
                <a:sym typeface="Wingdings" pitchFamily="2" charset="2"/>
              </a:rPr>
              <a:t>  </a:t>
            </a:r>
            <a:r>
              <a:rPr lang="de-DE" dirty="0" err="1"/>
              <a:t>base</a:t>
            </a:r>
            <a:r>
              <a:rPr lang="de-DE" dirty="0"/>
              <a:t> de </a:t>
            </a:r>
            <a:r>
              <a:rPr lang="de-DE" dirty="0" err="1"/>
              <a:t>relevés</a:t>
            </a:r>
            <a:r>
              <a:rPr lang="de-DE" dirty="0"/>
              <a:t> </a:t>
            </a:r>
            <a:r>
              <a:rPr lang="de-DE" dirty="0" err="1"/>
              <a:t>hebdomadaires</a:t>
            </a:r>
            <a:r>
              <a:rPr lang="de-DE" dirty="0"/>
              <a:t> des </a:t>
            </a:r>
            <a:r>
              <a:rPr lang="de-DE" dirty="0" err="1"/>
              <a:t>compteurs</a:t>
            </a:r>
            <a:r>
              <a:rPr lang="de-DE" dirty="0"/>
              <a:t> </a:t>
            </a:r>
            <a:r>
              <a:rPr lang="de-DE" dirty="0" err="1"/>
              <a:t>d’eau</a:t>
            </a:r>
            <a:r>
              <a:rPr lang="de-DE" dirty="0"/>
              <a:t>, de </a:t>
            </a:r>
            <a:r>
              <a:rPr lang="de-DE" dirty="0" err="1"/>
              <a:t>chaleur</a:t>
            </a:r>
            <a:r>
              <a:rPr lang="de-DE" dirty="0"/>
              <a:t> et </a:t>
            </a:r>
            <a:r>
              <a:rPr lang="de-DE" dirty="0" err="1"/>
              <a:t>d’électricité</a:t>
            </a:r>
            <a:r>
              <a:rPr lang="de-DE" dirty="0"/>
              <a:t> </a:t>
            </a:r>
            <a:r>
              <a:rPr lang="de-DE" dirty="0" err="1"/>
              <a:t>réalisés</a:t>
            </a:r>
            <a:r>
              <a:rPr lang="de-DE" dirty="0"/>
              <a:t> </a:t>
            </a:r>
            <a:r>
              <a:rPr lang="de-DE" dirty="0" err="1"/>
              <a:t>pendant</a:t>
            </a:r>
            <a:r>
              <a:rPr lang="de-DE" dirty="0"/>
              <a:t> </a:t>
            </a:r>
            <a:r>
              <a:rPr lang="de-DE" dirty="0" err="1"/>
              <a:t>une</a:t>
            </a:r>
            <a:r>
              <a:rPr lang="de-DE" dirty="0"/>
              <a:t> </a:t>
            </a:r>
            <a:r>
              <a:rPr lang="de-DE" dirty="0" err="1"/>
              <a:t>année</a:t>
            </a:r>
            <a:r>
              <a:rPr lang="de-DE" dirty="0"/>
              <a:t> = PB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74F19-1C28-7D47-BDAC-FF2074623C5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93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33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4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5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39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37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4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7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4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12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75CD-FBD7-6E4B-A53D-5A9D13AA766E}" type="datetimeFigureOut">
              <a:rPr lang="de-DE" smtClean="0"/>
              <a:t>12.12.19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EF31C-9640-3448-8E5E-9CBC9567E06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55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e.ch/dura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xeter.ac.uk/sustainability/" TargetMode="External"/><Relationship Id="rId4" Type="http://schemas.openxmlformats.org/officeDocument/2006/relationships/hyperlink" Target="https://www.epfl.ch/about/sustainabilit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s1point5.org/en/hom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oinfo.cnr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D0DDF52-F634-5748-BE00-321E7A90E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3" t="1478"/>
          <a:stretch/>
        </p:blipFill>
        <p:spPr>
          <a:xfrm>
            <a:off x="2724321" y="8171451"/>
            <a:ext cx="3407936" cy="328633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93DD107-3CFD-A441-BACB-6134E57353C8}"/>
              </a:ext>
            </a:extLst>
          </p:cNvPr>
          <p:cNvGrpSpPr>
            <a:grpSpLocks noChangeAspect="1"/>
          </p:cNvGrpSpPr>
          <p:nvPr/>
        </p:nvGrpSpPr>
        <p:grpSpPr>
          <a:xfrm>
            <a:off x="6045765" y="8425985"/>
            <a:ext cx="3097729" cy="2777266"/>
            <a:chOff x="4409626" y="5280844"/>
            <a:chExt cx="1967547" cy="1764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04BEE8-2EF9-224D-842A-C76F6C48F5C7}"/>
                </a:ext>
              </a:extLst>
            </p:cNvPr>
            <p:cNvSpPr/>
            <p:nvPr/>
          </p:nvSpPr>
          <p:spPr>
            <a:xfrm>
              <a:off x="6081034" y="5280844"/>
              <a:ext cx="272945" cy="176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943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1795F9-A3E6-824F-B981-52A1858538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9626" y="5281736"/>
              <a:ext cx="1967547" cy="1762257"/>
              <a:chOff x="4564426" y="3397448"/>
              <a:chExt cx="1770792" cy="15876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D80D767-96C9-8A46-9F6A-F7E9BC49909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64426" y="3410807"/>
                <a:ext cx="1558912" cy="1570755"/>
                <a:chOff x="4671981" y="3410780"/>
                <a:chExt cx="1557369" cy="1569200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03BCFB0-31C3-4643-8DDB-D67DDCE5FF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066" t="891" b="2575"/>
                <a:stretch/>
              </p:blipFill>
              <p:spPr>
                <a:xfrm>
                  <a:off x="4671981" y="3410780"/>
                  <a:ext cx="1524189" cy="1532552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12C440B-AA09-414F-AE9B-1C958D735F2E}"/>
                    </a:ext>
                  </a:extLst>
                </p:cNvPr>
                <p:cNvSpPr/>
                <p:nvPr/>
              </p:nvSpPr>
              <p:spPr>
                <a:xfrm>
                  <a:off x="6112362" y="4444777"/>
                  <a:ext cx="116988" cy="53520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943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74A7507-57B3-5040-970E-3C4DF4230049}"/>
                  </a:ext>
                </a:extLst>
              </p:cNvPr>
              <p:cNvGrpSpPr/>
              <p:nvPr/>
            </p:nvGrpSpPr>
            <p:grpSpPr>
              <a:xfrm>
                <a:off x="6080238" y="3397448"/>
                <a:ext cx="254980" cy="1587600"/>
                <a:chOff x="6267679" y="3401034"/>
                <a:chExt cx="254980" cy="1587600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A5FC35C-C6D9-0142-9703-CF8EB09626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506954" y="4161759"/>
                  <a:ext cx="1587600" cy="66150"/>
                </a:xfrm>
                <a:prstGeom prst="rect">
                  <a:avLst/>
                </a:prstGeom>
              </p:spPr>
            </p:pic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783FD10-02CB-CE47-A9D2-DD094AC96E29}"/>
                    </a:ext>
                  </a:extLst>
                </p:cNvPr>
                <p:cNvSpPr txBox="1"/>
                <p:nvPr/>
              </p:nvSpPr>
              <p:spPr>
                <a:xfrm>
                  <a:off x="6287891" y="3754828"/>
                  <a:ext cx="234768" cy="119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756" dirty="0">
                      <a:solidFill>
                        <a:schemeClr val="bg1"/>
                      </a:solidFill>
                    </a:rPr>
                    <a:t>4 mm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CD8AF29-E145-584D-80DB-18862C0A9E48}"/>
                    </a:ext>
                  </a:extLst>
                </p:cNvPr>
                <p:cNvSpPr txBox="1"/>
                <p:nvPr/>
              </p:nvSpPr>
              <p:spPr>
                <a:xfrm>
                  <a:off x="6287891" y="4153876"/>
                  <a:ext cx="234768" cy="119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756" dirty="0">
                      <a:solidFill>
                        <a:schemeClr val="bg1"/>
                      </a:solidFill>
                    </a:rPr>
                    <a:t>3 mm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686A0F-CE55-0941-B74F-7BC9653A7BA5}"/>
                    </a:ext>
                  </a:extLst>
                </p:cNvPr>
                <p:cNvSpPr txBox="1"/>
                <p:nvPr/>
              </p:nvSpPr>
              <p:spPr>
                <a:xfrm>
                  <a:off x="6287891" y="4551308"/>
                  <a:ext cx="234768" cy="119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756" dirty="0">
                      <a:solidFill>
                        <a:schemeClr val="bg1"/>
                      </a:solidFill>
                    </a:rPr>
                    <a:t>2 mm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BA13DF-DC5A-1A40-BA67-2B22EB6AEDF2}"/>
              </a:ext>
            </a:extLst>
          </p:cNvPr>
          <p:cNvGrpSpPr/>
          <p:nvPr/>
        </p:nvGrpSpPr>
        <p:grpSpPr>
          <a:xfrm>
            <a:off x="1" y="2001094"/>
            <a:ext cx="9143999" cy="2855812"/>
            <a:chOff x="1" y="2090369"/>
            <a:chExt cx="9143999" cy="2855812"/>
          </a:xfrm>
        </p:grpSpPr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F996A866-63B9-9C44-8B3B-A31FB001441F}"/>
                </a:ext>
              </a:extLst>
            </p:cNvPr>
            <p:cNvSpPr txBox="1">
              <a:spLocks/>
            </p:cNvSpPr>
            <p:nvPr/>
          </p:nvSpPr>
          <p:spPr>
            <a:xfrm>
              <a:off x="1" y="2090369"/>
              <a:ext cx="9143999" cy="1432974"/>
            </a:xfrm>
            <a:prstGeom prst="rect">
              <a:avLst/>
            </a:prstGeom>
            <a:noFill/>
          </p:spPr>
          <p:txBody>
            <a:bodyPr vert="horz" lIns="68400" tIns="67500" rIns="68580" bIns="6750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de-DE" sz="5400" b="1" dirty="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Bilan</a:t>
              </a:r>
              <a:r>
                <a:rPr lang="de-DE" sz="5400" b="1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 </a:t>
              </a:r>
              <a:r>
                <a:rPr lang="de-DE" sz="5400" b="1" dirty="0" err="1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carbone</a:t>
              </a:r>
              <a:endParaRPr lang="fr-FR" sz="54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DFEF7A-DCDB-4B41-968F-1FE78AA94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64014" y="3469135"/>
              <a:ext cx="3615972" cy="147704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51B015-7F27-E64B-B90B-FFBDC17DFF2E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0" y="8496837"/>
            <a:ext cx="2603723" cy="2635567"/>
            <a:chOff x="6219296" y="3477703"/>
            <a:chExt cx="2504610" cy="24160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C29C1D-B116-CA4A-BB39-EA105A370B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7" t="2576" r="52796" b="1548"/>
            <a:stretch/>
          </p:blipFill>
          <p:spPr>
            <a:xfrm>
              <a:off x="6219296" y="3477703"/>
              <a:ext cx="1227386" cy="24160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9E5ED6A-2B31-BB48-85F0-31430CBA7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072" t="2576" r="2023" b="1548"/>
            <a:stretch/>
          </p:blipFill>
          <p:spPr>
            <a:xfrm>
              <a:off x="7512432" y="3477703"/>
              <a:ext cx="1211474" cy="24160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23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2"/>
    </mc:Choice>
    <mc:Fallback xmlns="">
      <p:transition spd="slow" advTm="94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C915B4-85D3-9843-9A03-0DC23C08B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06459"/>
              </p:ext>
            </p:extLst>
          </p:nvPr>
        </p:nvGraphicFramePr>
        <p:xfrm>
          <a:off x="424069" y="1589167"/>
          <a:ext cx="8249667" cy="338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889">
                  <a:extLst>
                    <a:ext uri="{9D8B030D-6E8A-4147-A177-3AD203B41FA5}">
                      <a16:colId xmlns:a16="http://schemas.microsoft.com/office/drawing/2014/main" val="625161327"/>
                    </a:ext>
                  </a:extLst>
                </a:gridCol>
                <a:gridCol w="2749889">
                  <a:extLst>
                    <a:ext uri="{9D8B030D-6E8A-4147-A177-3AD203B41FA5}">
                      <a16:colId xmlns:a16="http://schemas.microsoft.com/office/drawing/2014/main" val="1563693400"/>
                    </a:ext>
                  </a:extLst>
                </a:gridCol>
                <a:gridCol w="2749889">
                  <a:extLst>
                    <a:ext uri="{9D8B030D-6E8A-4147-A177-3AD203B41FA5}">
                      <a16:colId xmlns:a16="http://schemas.microsoft.com/office/drawing/2014/main" val="1754484283"/>
                    </a:ext>
                  </a:extLst>
                </a:gridCol>
              </a:tblGrid>
              <a:tr h="43693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Domicile-travail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Missions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21023"/>
                  </a:ext>
                </a:extLst>
              </a:tr>
              <a:tr h="764627">
                <a:tc rowSpan="2">
                  <a:txBody>
                    <a:bodyPr/>
                    <a:lstStyle/>
                    <a:p>
                      <a:r>
                        <a:rPr lang="de-DE" dirty="0" err="1"/>
                        <a:t>Enquête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209km/jour (21 pers.)</a:t>
                      </a:r>
                    </a:p>
                    <a:p>
                      <a:r>
                        <a:rPr lang="de-DE" dirty="0">
                          <a:sym typeface="Wingdings" pitchFamily="2" charset="2"/>
                        </a:rPr>
                        <a:t>1045 /</a:t>
                      </a:r>
                      <a:r>
                        <a:rPr lang="de-DE" dirty="0" err="1">
                          <a:sym typeface="Wingdings" pitchFamily="2" charset="2"/>
                        </a:rPr>
                        <a:t>semaine</a:t>
                      </a:r>
                      <a:r>
                        <a:rPr lang="de-DE" dirty="0">
                          <a:sym typeface="Wingdings" pitchFamily="2" charset="2"/>
                        </a:rPr>
                        <a:t>?</a:t>
                      </a:r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/>
                        <a:t>531674km </a:t>
                      </a:r>
                      <a:r>
                        <a:rPr lang="de-DE" dirty="0" err="1"/>
                        <a:t>avion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pour</a:t>
                      </a:r>
                      <a:r>
                        <a:rPr lang="de-DE" dirty="0"/>
                        <a:t> 50 pers.</a:t>
                      </a:r>
                    </a:p>
                    <a:p>
                      <a:r>
                        <a:rPr lang="de-DE" dirty="0"/>
                        <a:t>47388km </a:t>
                      </a:r>
                      <a:r>
                        <a:rPr lang="de-DE" dirty="0" err="1"/>
                        <a:t>train</a:t>
                      </a:r>
                      <a:r>
                        <a:rPr lang="de-DE" dirty="0"/>
                        <a:t> 22 pers.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566545"/>
                  </a:ext>
                </a:extLst>
              </a:tr>
              <a:tr h="65539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*43*5=224675km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213560"/>
                  </a:ext>
                </a:extLst>
              </a:tr>
              <a:tr h="764627">
                <a:tc rowSpan="2">
                  <a:txBody>
                    <a:bodyPr/>
                    <a:lstStyle/>
                    <a:p>
                      <a:r>
                        <a:rPr lang="de-DE" dirty="0"/>
                        <a:t>Mail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Hedbo</a:t>
                      </a:r>
                      <a:r>
                        <a:rPr lang="de-DE" dirty="0"/>
                        <a:t> : 4568 km </a:t>
                      </a:r>
                      <a:r>
                        <a:rPr lang="de-DE" dirty="0" err="1"/>
                        <a:t>pour</a:t>
                      </a:r>
                      <a:r>
                        <a:rPr lang="de-DE" dirty="0"/>
                        <a:t> 36 </a:t>
                      </a:r>
                      <a:r>
                        <a:rPr lang="de-DE" dirty="0" err="1"/>
                        <a:t>personnes</a:t>
                      </a:r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dirty="0"/>
                        <a:t>465802km </a:t>
                      </a:r>
                      <a:r>
                        <a:rPr lang="de-DE" dirty="0" err="1"/>
                        <a:t>avion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pour</a:t>
                      </a:r>
                      <a:r>
                        <a:rPr lang="de-DE" dirty="0"/>
                        <a:t> 27 </a:t>
                      </a:r>
                      <a:r>
                        <a:rPr lang="de-DE" dirty="0" err="1"/>
                        <a:t>personnes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23376"/>
                  </a:ext>
                </a:extLst>
              </a:tr>
              <a:tr h="7646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Annuel</a:t>
                      </a:r>
                      <a:r>
                        <a:rPr lang="de-DE" dirty="0"/>
                        <a:t> : *43= 196424km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65148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F9C95A6-ED9D-9043-8554-B36973A624CA}"/>
              </a:ext>
            </a:extLst>
          </p:cNvPr>
          <p:cNvSpPr/>
          <p:nvPr/>
        </p:nvSpPr>
        <p:spPr>
          <a:xfrm>
            <a:off x="145394" y="890899"/>
            <a:ext cx="134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• </a:t>
            </a:r>
            <a:r>
              <a:rPr lang="de-DE" dirty="0" err="1"/>
              <a:t>transport</a:t>
            </a:r>
            <a:r>
              <a:rPr lang="de-DE" dirty="0"/>
              <a:t>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7BA36DF-B084-F449-93CF-1A7DCC5D1B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Données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2018</a:t>
            </a:r>
          </a:p>
        </p:txBody>
      </p:sp>
      <p:grpSp>
        <p:nvGrpSpPr>
          <p:cNvPr id="9" name="Groupe 29">
            <a:extLst>
              <a:ext uri="{FF2B5EF4-FFF2-40B4-BE49-F238E27FC236}">
                <a16:creationId xmlns:a16="http://schemas.microsoft.com/office/drawing/2014/main" id="{84E1328E-645C-274E-A0DF-81CD111B8617}"/>
              </a:ext>
            </a:extLst>
          </p:cNvPr>
          <p:cNvGrpSpPr/>
          <p:nvPr/>
        </p:nvGrpSpPr>
        <p:grpSpPr>
          <a:xfrm>
            <a:off x="-34220" y="-468658"/>
            <a:ext cx="5118986" cy="369332"/>
            <a:chOff x="-383867" y="2617280"/>
            <a:chExt cx="5118986" cy="369332"/>
          </a:xfrm>
        </p:grpSpPr>
        <p:sp>
          <p:nvSpPr>
            <p:cNvPr id="11" name="Rectangle à coins arrondis 36">
              <a:extLst>
                <a:ext uri="{FF2B5EF4-FFF2-40B4-BE49-F238E27FC236}">
                  <a16:creationId xmlns:a16="http://schemas.microsoft.com/office/drawing/2014/main" id="{34DDAD26-254B-ED4D-BF57-A12B90AA8F20}"/>
                </a:ext>
              </a:extLst>
            </p:cNvPr>
            <p:cNvSpPr/>
            <p:nvPr/>
          </p:nvSpPr>
          <p:spPr>
            <a:xfrm>
              <a:off x="-383867" y="2620791"/>
              <a:ext cx="5118986" cy="347870"/>
            </a:xfrm>
            <a:prstGeom prst="roundRect">
              <a:avLst>
                <a:gd name="adj" fmla="val 34963"/>
              </a:avLst>
            </a:prstGeom>
            <a:solidFill>
              <a:srgbClr val="D95D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37">
              <a:extLst>
                <a:ext uri="{FF2B5EF4-FFF2-40B4-BE49-F238E27FC236}">
                  <a16:creationId xmlns:a16="http://schemas.microsoft.com/office/drawing/2014/main" id="{691E705F-D77B-FB42-939F-C9830775CA4C}"/>
                </a:ext>
              </a:extLst>
            </p:cNvPr>
            <p:cNvSpPr txBox="1"/>
            <p:nvPr/>
          </p:nvSpPr>
          <p:spPr>
            <a:xfrm>
              <a:off x="-383867" y="2617280"/>
              <a:ext cx="5118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sym typeface="Wingdings"/>
                </a:rPr>
                <a:t>Challenge: separate neurons from blood vessels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68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09988-5F8C-F445-84EC-0B9946425AF2}"/>
              </a:ext>
            </a:extLst>
          </p:cNvPr>
          <p:cNvSpPr txBox="1"/>
          <p:nvPr/>
        </p:nvSpPr>
        <p:spPr>
          <a:xfrm>
            <a:off x="203200" y="304800"/>
            <a:ext cx="81896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 err="1"/>
              <a:t>Voiture</a:t>
            </a:r>
            <a:r>
              <a:rPr lang="de-DE" dirty="0"/>
              <a:t> : </a:t>
            </a:r>
            <a:r>
              <a:rPr lang="de-DE" b="1" dirty="0"/>
              <a:t>0.253</a:t>
            </a:r>
            <a:r>
              <a:rPr lang="de-DE" dirty="0"/>
              <a:t> kgCO2e/km </a:t>
            </a:r>
            <a:r>
              <a:rPr lang="de-DE" dirty="0">
                <a:sym typeface="Wingdings" pitchFamily="2" charset="2"/>
              </a:rPr>
              <a:t> à </a:t>
            </a:r>
            <a:r>
              <a:rPr lang="de-DE" dirty="0" err="1">
                <a:sym typeface="Wingdings" pitchFamily="2" charset="2"/>
              </a:rPr>
              <a:t>diviser</a:t>
            </a:r>
            <a:r>
              <a:rPr lang="de-DE" dirty="0">
                <a:sym typeface="Wingdings" pitchFamily="2" charset="2"/>
              </a:rPr>
              <a:t> par passager; (20%)</a:t>
            </a:r>
          </a:p>
          <a:p>
            <a:r>
              <a:rPr lang="de-DE" dirty="0" err="1">
                <a:sym typeface="Wingdings" pitchFamily="2" charset="2"/>
              </a:rPr>
              <a:t>Deux-roues</a:t>
            </a:r>
            <a:r>
              <a:rPr lang="de-DE" dirty="0">
                <a:sym typeface="Wingdings" pitchFamily="2" charset="2"/>
              </a:rPr>
              <a:t> : </a:t>
            </a:r>
            <a:r>
              <a:rPr lang="de-DE" b="1" dirty="0"/>
              <a:t>0.204</a:t>
            </a:r>
            <a:r>
              <a:rPr lang="de-DE" dirty="0"/>
              <a:t> kgCO2e/km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Bus : </a:t>
            </a:r>
            <a:r>
              <a:rPr lang="de-DE" b="1" dirty="0"/>
              <a:t>0.154</a:t>
            </a:r>
            <a:r>
              <a:rPr lang="de-DE" dirty="0"/>
              <a:t> kgCO2e/</a:t>
            </a:r>
            <a:r>
              <a:rPr lang="de-DE" dirty="0" err="1"/>
              <a:t>passager.km</a:t>
            </a:r>
            <a:r>
              <a:rPr lang="de-DE" dirty="0"/>
              <a:t> (</a:t>
            </a:r>
            <a:r>
              <a:rPr lang="de-DE" b="1" dirty="0"/>
              <a:t>1.73</a:t>
            </a:r>
            <a:r>
              <a:rPr lang="de-DE" dirty="0"/>
              <a:t> kgCO2e/km, et 11 </a:t>
            </a:r>
            <a:r>
              <a:rPr lang="de-DE" dirty="0" err="1"/>
              <a:t>passagers</a:t>
            </a:r>
            <a:r>
              <a:rPr lang="de-DE" dirty="0"/>
              <a:t> en </a:t>
            </a:r>
            <a:r>
              <a:rPr lang="de-DE" dirty="0" err="1"/>
              <a:t>moyenne</a:t>
            </a:r>
            <a:r>
              <a:rPr lang="de-DE" dirty="0"/>
              <a:t>)</a:t>
            </a:r>
          </a:p>
          <a:p>
            <a:r>
              <a:rPr lang="de-DE" dirty="0" err="1"/>
              <a:t>Métro</a:t>
            </a:r>
            <a:r>
              <a:rPr lang="de-DE" dirty="0"/>
              <a:t> : 0.00</a:t>
            </a:r>
            <a:r>
              <a:rPr lang="de-DE" b="1" dirty="0"/>
              <a:t>663</a:t>
            </a:r>
            <a:r>
              <a:rPr lang="de-DE" dirty="0"/>
              <a:t> kgCO2e/</a:t>
            </a:r>
            <a:r>
              <a:rPr lang="de-DE" dirty="0" err="1"/>
              <a:t>passager.km</a:t>
            </a:r>
            <a:r>
              <a:rPr lang="de-DE" dirty="0"/>
              <a:t> </a:t>
            </a:r>
          </a:p>
          <a:p>
            <a:r>
              <a:rPr lang="de-DE" dirty="0"/>
              <a:t>Train : ~&lt;0.005-0.01 kgCO2e/</a:t>
            </a:r>
            <a:r>
              <a:rPr lang="de-DE" dirty="0" err="1"/>
              <a:t>passager.km</a:t>
            </a:r>
            <a:endParaRPr lang="de-DE" dirty="0"/>
          </a:p>
          <a:p>
            <a:r>
              <a:rPr lang="de-DE" dirty="0" err="1"/>
              <a:t>Avion</a:t>
            </a:r>
            <a:r>
              <a:rPr lang="de-DE" dirty="0"/>
              <a:t> : </a:t>
            </a:r>
          </a:p>
          <a:p>
            <a:r>
              <a:rPr lang="de-DE" dirty="0"/>
              <a:t>- &gt;250 </a:t>
            </a:r>
            <a:r>
              <a:rPr lang="de-DE" dirty="0" err="1"/>
              <a:t>sièges</a:t>
            </a:r>
            <a:r>
              <a:rPr lang="de-DE" dirty="0"/>
              <a:t> : </a:t>
            </a:r>
            <a:r>
              <a:rPr lang="de-DE" b="1" dirty="0"/>
              <a:t>0.216</a:t>
            </a:r>
            <a:r>
              <a:rPr lang="de-DE" dirty="0"/>
              <a:t> kgCO2e/</a:t>
            </a:r>
            <a:r>
              <a:rPr lang="de-DE" dirty="0" err="1"/>
              <a:t>passager.km</a:t>
            </a:r>
            <a:r>
              <a:rPr lang="de-DE" dirty="0"/>
              <a:t> (0.209 à 0.258 en </a:t>
            </a:r>
            <a:r>
              <a:rPr lang="de-DE" dirty="0" err="1"/>
              <a:t>fonction</a:t>
            </a:r>
            <a:r>
              <a:rPr lang="de-DE" dirty="0"/>
              <a:t> de la </a:t>
            </a:r>
            <a:r>
              <a:rPr lang="de-DE" dirty="0" err="1"/>
              <a:t>distance</a:t>
            </a:r>
            <a:r>
              <a:rPr lang="de-DE" dirty="0"/>
              <a:t> totale)</a:t>
            </a:r>
          </a:p>
          <a:p>
            <a:pPr marL="285750" indent="-285750">
              <a:buFontTx/>
              <a:buChar char="-"/>
            </a:pPr>
            <a:r>
              <a:rPr lang="de-DE" dirty="0"/>
              <a:t>100 à 180 </a:t>
            </a:r>
            <a:r>
              <a:rPr lang="de-DE" dirty="0" err="1"/>
              <a:t>sièges</a:t>
            </a:r>
            <a:r>
              <a:rPr lang="de-DE" dirty="0"/>
              <a:t> : 0 à 1000km </a:t>
            </a:r>
            <a:r>
              <a:rPr lang="de-DE" b="1" dirty="0"/>
              <a:t>0.314</a:t>
            </a:r>
            <a:r>
              <a:rPr lang="de-DE" dirty="0"/>
              <a:t> kgCO2e/</a:t>
            </a:r>
            <a:r>
              <a:rPr lang="de-DE" dirty="0" err="1"/>
              <a:t>passager.km</a:t>
            </a:r>
            <a:r>
              <a:rPr lang="de-DE" dirty="0"/>
              <a:t>, 5000-6000 km </a:t>
            </a:r>
            <a:r>
              <a:rPr lang="de-DE" b="1" dirty="0"/>
              <a:t>0.286</a:t>
            </a:r>
            <a:r>
              <a:rPr lang="de-DE" dirty="0"/>
              <a:t> kgCO2e/</a:t>
            </a:r>
            <a:r>
              <a:rPr lang="de-DE" dirty="0" err="1"/>
              <a:t>passager.km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16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09988-5F8C-F445-84EC-0B9946425AF2}"/>
              </a:ext>
            </a:extLst>
          </p:cNvPr>
          <p:cNvSpPr txBox="1"/>
          <p:nvPr/>
        </p:nvSpPr>
        <p:spPr>
          <a:xfrm>
            <a:off x="203200" y="304800"/>
            <a:ext cx="8189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err="1"/>
              <a:t>Equipement</a:t>
            </a:r>
            <a:r>
              <a:rPr lang="de-DE" dirty="0"/>
              <a:t> </a:t>
            </a:r>
            <a:r>
              <a:rPr lang="de-DE" dirty="0" err="1"/>
              <a:t>info</a:t>
            </a:r>
            <a:r>
              <a:rPr lang="de-DE" dirty="0"/>
              <a:t> (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achat</a:t>
            </a:r>
            <a:r>
              <a:rPr lang="de-DE" dirty="0"/>
              <a:t> </a:t>
            </a:r>
            <a:r>
              <a:rPr lang="de-DE" dirty="0" err="1"/>
              <a:t>seul</a:t>
            </a:r>
            <a:r>
              <a:rPr lang="de-DE" dirty="0"/>
              <a:t>) </a:t>
            </a:r>
            <a:r>
              <a:rPr lang="de-DE" dirty="0">
                <a:sym typeface="Wingdings" pitchFamily="2" charset="2"/>
              </a:rPr>
              <a:t> à </a:t>
            </a:r>
            <a:r>
              <a:rPr lang="de-DE" dirty="0" err="1">
                <a:sym typeface="Wingdings" pitchFamily="2" charset="2"/>
              </a:rPr>
              <a:t>diviser</a:t>
            </a:r>
            <a:r>
              <a:rPr lang="de-DE" dirty="0">
                <a:sym typeface="Wingdings" pitchFamily="2" charset="2"/>
              </a:rPr>
              <a:t> par </a:t>
            </a:r>
            <a:r>
              <a:rPr lang="de-DE" dirty="0" err="1">
                <a:sym typeface="Wingdings" pitchFamily="2" charset="2"/>
              </a:rPr>
              <a:t>durée</a:t>
            </a:r>
            <a:r>
              <a:rPr lang="de-DE" dirty="0">
                <a:sym typeface="Wingdings" pitchFamily="2" charset="2"/>
              </a:rPr>
              <a:t> de </a:t>
            </a:r>
            <a:r>
              <a:rPr lang="de-DE" dirty="0" err="1">
                <a:sym typeface="Wingdings" pitchFamily="2" charset="2"/>
              </a:rPr>
              <a:t>vie</a:t>
            </a:r>
            <a:r>
              <a:rPr lang="de-DE" dirty="0">
                <a:sym typeface="Wingdings" pitchFamily="2" charset="2"/>
              </a:rPr>
              <a:t> </a:t>
            </a:r>
            <a:endParaRPr lang="de-DE" dirty="0"/>
          </a:p>
          <a:p>
            <a:r>
              <a:rPr lang="de-DE" b="1" dirty="0" err="1"/>
              <a:t>Ecran</a:t>
            </a:r>
            <a:r>
              <a:rPr lang="de-DE" b="1" dirty="0"/>
              <a:t> - 23,8 </a:t>
            </a:r>
            <a:r>
              <a:rPr lang="de-DE" b="1" dirty="0" err="1"/>
              <a:t>pouces</a:t>
            </a:r>
            <a:r>
              <a:rPr lang="de-DE" b="1" dirty="0"/>
              <a:t> 248</a:t>
            </a:r>
            <a:r>
              <a:rPr lang="de-DE" dirty="0"/>
              <a:t> kgCO2e/</a:t>
            </a:r>
            <a:r>
              <a:rPr lang="de-DE" dirty="0" err="1"/>
              <a:t>unité</a:t>
            </a:r>
            <a:endParaRPr lang="de-DE" dirty="0"/>
          </a:p>
          <a:p>
            <a:r>
              <a:rPr lang="de-DE" b="1" dirty="0" err="1"/>
              <a:t>Ordinateur</a:t>
            </a:r>
            <a:r>
              <a:rPr lang="de-DE" b="1" dirty="0"/>
              <a:t> - fixe – entre 169 et 296</a:t>
            </a:r>
            <a:r>
              <a:rPr lang="de-DE" dirty="0"/>
              <a:t> kgCO2e/</a:t>
            </a:r>
            <a:r>
              <a:rPr lang="de-DE" dirty="0" err="1"/>
              <a:t>unité</a:t>
            </a:r>
            <a:r>
              <a:rPr lang="de-DE" dirty="0"/>
              <a:t> (</a:t>
            </a:r>
            <a:r>
              <a:rPr lang="de-DE" dirty="0" err="1"/>
              <a:t>bureautique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haute </a:t>
            </a:r>
            <a:r>
              <a:rPr lang="de-DE" dirty="0" err="1"/>
              <a:t>perf</a:t>
            </a:r>
            <a:r>
              <a:rPr lang="de-DE" dirty="0"/>
              <a:t>)</a:t>
            </a:r>
          </a:p>
          <a:p>
            <a:r>
              <a:rPr lang="de-DE" dirty="0"/>
              <a:t>Laptop </a:t>
            </a:r>
            <a:r>
              <a:rPr lang="de-DE" b="1" dirty="0"/>
              <a:t>156</a:t>
            </a:r>
            <a:r>
              <a:rPr lang="de-DE" dirty="0"/>
              <a:t> kgCO2e/</a:t>
            </a:r>
            <a:r>
              <a:rPr lang="de-DE" dirty="0" err="1"/>
              <a:t>unité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Exemple</a:t>
            </a:r>
            <a:r>
              <a:rPr lang="de-DE" dirty="0"/>
              <a:t> </a:t>
            </a:r>
            <a:r>
              <a:rPr lang="de-DE" dirty="0" err="1"/>
              <a:t>émissions</a:t>
            </a:r>
            <a:r>
              <a:rPr lang="de-DE" dirty="0"/>
              <a:t> </a:t>
            </a:r>
            <a:r>
              <a:rPr lang="de-DE" dirty="0" err="1"/>
              <a:t>laptop</a:t>
            </a:r>
            <a:r>
              <a:rPr lang="de-DE" dirty="0"/>
              <a:t>: 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41A07-FB10-A44C-9E11-29A9C9A93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346"/>
            <a:ext cx="9144000" cy="33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vijen.fr/wp-content/uploads/2018/11/empreinte_FR_2016_graphe.jpg">
            <a:extLst>
              <a:ext uri="{FF2B5EF4-FFF2-40B4-BE49-F238E27FC236}">
                <a16:creationId xmlns:a16="http://schemas.microsoft.com/office/drawing/2014/main" id="{1D487B9E-0212-0640-9E2B-A13DB8DC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80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1F2353-FF32-E54C-AF47-E357DB167CB7}"/>
              </a:ext>
            </a:extLst>
          </p:cNvPr>
          <p:cNvSpPr/>
          <p:nvPr/>
        </p:nvSpPr>
        <p:spPr>
          <a:xfrm>
            <a:off x="1014846" y="1471002"/>
            <a:ext cx="71143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err="1"/>
              <a:t>Réduction</a:t>
            </a:r>
            <a:r>
              <a:rPr lang="de-DE" sz="2800" dirty="0"/>
              <a:t> des </a:t>
            </a:r>
            <a:r>
              <a:rPr lang="de-DE" sz="2800" dirty="0" err="1"/>
              <a:t>émission</a:t>
            </a:r>
            <a:r>
              <a:rPr lang="de-DE" sz="2800" dirty="0"/>
              <a:t> de </a:t>
            </a:r>
            <a:r>
              <a:rPr lang="de-DE" sz="2800" dirty="0" err="1"/>
              <a:t>gaz</a:t>
            </a:r>
            <a:r>
              <a:rPr lang="de-DE" sz="2800" dirty="0"/>
              <a:t> à </a:t>
            </a:r>
            <a:r>
              <a:rPr lang="de-DE" sz="2800" dirty="0" err="1"/>
              <a:t>effet</a:t>
            </a:r>
            <a:r>
              <a:rPr lang="de-DE" sz="2800" dirty="0"/>
              <a:t> de </a:t>
            </a:r>
            <a:r>
              <a:rPr lang="de-DE" sz="2800" dirty="0" err="1"/>
              <a:t>serre</a:t>
            </a:r>
            <a:r>
              <a:rPr lang="de-DE" sz="2800" dirty="0"/>
              <a:t> par </a:t>
            </a:r>
            <a:r>
              <a:rPr lang="de-DE" sz="2800" dirty="0" err="1"/>
              <a:t>rapport</a:t>
            </a:r>
            <a:r>
              <a:rPr lang="de-DE" sz="2800" dirty="0"/>
              <a:t> </a:t>
            </a:r>
            <a:r>
              <a:rPr lang="de-DE" sz="2800" dirty="0" err="1"/>
              <a:t>aux</a:t>
            </a:r>
            <a:r>
              <a:rPr lang="de-DE" sz="2800" dirty="0"/>
              <a:t> </a:t>
            </a:r>
            <a:r>
              <a:rPr lang="de-DE" sz="2800" dirty="0" err="1"/>
              <a:t>niveaux</a:t>
            </a:r>
            <a:r>
              <a:rPr lang="de-DE" sz="2800" dirty="0"/>
              <a:t> de 1990 :</a:t>
            </a:r>
          </a:p>
          <a:p>
            <a:pPr algn="ctr"/>
            <a:r>
              <a:rPr lang="de-DE" sz="2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/>
              <a:t>2020 : 20</a:t>
            </a:r>
            <a:r>
              <a:rPr lang="de-DE" sz="2800" b="1" dirty="0"/>
              <a:t>%  </a:t>
            </a:r>
            <a:r>
              <a:rPr lang="de-DE" sz="2800" b="1" dirty="0">
                <a:solidFill>
                  <a:schemeClr val="bg1"/>
                </a:solidFill>
              </a:rPr>
              <a:t>-</a:t>
            </a:r>
            <a:endParaRPr lang="de-DE" sz="2800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/>
              <a:t>2030 :  &gt;40%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800" dirty="0"/>
              <a:t>2050 : </a:t>
            </a:r>
            <a:r>
              <a:rPr lang="de-DE" sz="2800" dirty="0" err="1"/>
              <a:t>neutre</a:t>
            </a:r>
            <a:endParaRPr lang="de-DE" sz="2800" dirty="0"/>
          </a:p>
          <a:p>
            <a:pPr algn="ctr"/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1277FC-C49B-D54C-AD58-68871305376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bg1"/>
                </a:solidFill>
                <a:latin typeface="+mn-lt"/>
              </a:rPr>
              <a:t>La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commission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européenne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dit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…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7864B1-238E-EC4E-B97D-549F5421C241}"/>
              </a:ext>
            </a:extLst>
          </p:cNvPr>
          <p:cNvSpPr/>
          <p:nvPr/>
        </p:nvSpPr>
        <p:spPr>
          <a:xfrm>
            <a:off x="4197927" y="6281629"/>
            <a:ext cx="4765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ec.europa.eu</a:t>
            </a:r>
            <a:r>
              <a:rPr lang="de-DE" dirty="0"/>
              <a:t>/</a:t>
            </a:r>
            <a:r>
              <a:rPr lang="de-DE" dirty="0" err="1"/>
              <a:t>clima</a:t>
            </a:r>
            <a:r>
              <a:rPr lang="de-DE" dirty="0"/>
              <a:t>/</a:t>
            </a:r>
            <a:r>
              <a:rPr lang="de-DE" dirty="0" err="1"/>
              <a:t>policies</a:t>
            </a:r>
            <a:r>
              <a:rPr lang="de-DE" dirty="0"/>
              <a:t>/</a:t>
            </a:r>
            <a:r>
              <a:rPr lang="de-DE" dirty="0" err="1"/>
              <a:t>strategies_fr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68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3B0F6-282A-B347-BD8D-FFB8BF39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8970" y="3830494"/>
            <a:ext cx="5566060" cy="297815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61277FC-C49B-D54C-AD58-68871305376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Tendance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actuelle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s://peakwatch.typepad.com/.a/6a00d83452403c69e201a511a75c86970c-800wi">
            <a:extLst>
              <a:ext uri="{FF2B5EF4-FFF2-40B4-BE49-F238E27FC236}">
                <a16:creationId xmlns:a16="http://schemas.microsoft.com/office/drawing/2014/main" id="{87447C34-B5E0-0C49-94F4-B6064C2B1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7"/>
          <a:stretch/>
        </p:blipFill>
        <p:spPr bwMode="auto">
          <a:xfrm>
            <a:off x="4572000" y="779102"/>
            <a:ext cx="4223141" cy="27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eakwatch.typepad.com/.a/6a00d83452403c69e201a511a75c86970c-800wi">
            <a:extLst>
              <a:ext uri="{FF2B5EF4-FFF2-40B4-BE49-F238E27FC236}">
                <a16:creationId xmlns:a16="http://schemas.microsoft.com/office/drawing/2014/main" id="{B54D6199-D42B-2047-AC3C-D5D3B0FEC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b="70408"/>
          <a:stretch/>
        </p:blipFill>
        <p:spPr bwMode="auto">
          <a:xfrm>
            <a:off x="348859" y="1433993"/>
            <a:ext cx="4223141" cy="107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apeau de la France">
            <a:extLst>
              <a:ext uri="{FF2B5EF4-FFF2-40B4-BE49-F238E27FC236}">
                <a16:creationId xmlns:a16="http://schemas.microsoft.com/office/drawing/2014/main" id="{F5017247-5A84-9C48-A347-8629DD6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98" y="4973783"/>
            <a:ext cx="691572" cy="6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4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lans-ges.ademe.fr/static/images/basecarbone/fe_scope.png">
            <a:extLst>
              <a:ext uri="{FF2B5EF4-FFF2-40B4-BE49-F238E27FC236}">
                <a16:creationId xmlns:a16="http://schemas.microsoft.com/office/drawing/2014/main" id="{F60F119A-165F-004B-B29A-296603DC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66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56CD6F-77B6-7E47-AE0B-B8D9D79CDE00}"/>
              </a:ext>
            </a:extLst>
          </p:cNvPr>
          <p:cNvSpPr/>
          <p:nvPr/>
        </p:nvSpPr>
        <p:spPr>
          <a:xfrm>
            <a:off x="138545" y="3800138"/>
            <a:ext cx="2770910" cy="114594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4DC3FB-D4FF-AD4C-B2E7-DB8AE2005B60}"/>
              </a:ext>
            </a:extLst>
          </p:cNvPr>
          <p:cNvSpPr/>
          <p:nvPr/>
        </p:nvSpPr>
        <p:spPr>
          <a:xfrm>
            <a:off x="130390" y="5074756"/>
            <a:ext cx="2770910" cy="1145940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B3C1EE-C0CB-F145-89F0-8B5407608B95}"/>
              </a:ext>
            </a:extLst>
          </p:cNvPr>
          <p:cNvSpPr/>
          <p:nvPr/>
        </p:nvSpPr>
        <p:spPr>
          <a:xfrm>
            <a:off x="3186545" y="4958679"/>
            <a:ext cx="2770910" cy="1248162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51E7D7-7499-4644-8CE3-DD4645C1EE03}"/>
              </a:ext>
            </a:extLst>
          </p:cNvPr>
          <p:cNvSpPr/>
          <p:nvPr/>
        </p:nvSpPr>
        <p:spPr>
          <a:xfrm>
            <a:off x="6234545" y="2389939"/>
            <a:ext cx="2770910" cy="56108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27124-9C2E-FA40-AFB9-A3BDF7D1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093" y="3969332"/>
            <a:ext cx="954378" cy="807551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7392D31-DD2F-F849-8127-F07F31E06BC5}"/>
              </a:ext>
            </a:extLst>
          </p:cNvPr>
          <p:cNvSpPr/>
          <p:nvPr/>
        </p:nvSpPr>
        <p:spPr>
          <a:xfrm>
            <a:off x="4141431" y="6249632"/>
            <a:ext cx="48640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3200" dirty="0" err="1"/>
              <a:t>source</a:t>
            </a:r>
            <a:r>
              <a:rPr lang="de-DE" sz="3200" dirty="0"/>
              <a:t> : </a:t>
            </a:r>
            <a:r>
              <a:rPr lang="de-DE" sz="3200" dirty="0" err="1"/>
              <a:t>bilans-ges.ademe.fr</a:t>
            </a:r>
            <a:endParaRPr lang="de-DE" sz="3200" dirty="0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D7C66F63-A4DC-F944-A04C-6F6C0CE8BB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58148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bg1"/>
                </a:solidFill>
                <a:latin typeface="+mn-lt"/>
              </a:rPr>
              <a:t>Au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labo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03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BA36DF-B084-F449-93CF-1A7DCC5D1B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Données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2018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3F0280-96C5-5446-A256-BCD095EE2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39114"/>
              </p:ext>
            </p:extLst>
          </p:nvPr>
        </p:nvGraphicFramePr>
        <p:xfrm>
          <a:off x="302079" y="910446"/>
          <a:ext cx="8539843" cy="5531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539843">
                  <a:extLst>
                    <a:ext uri="{9D8B030D-6E8A-4147-A177-3AD203B41FA5}">
                      <a16:colId xmlns:a16="http://schemas.microsoft.com/office/drawing/2014/main" val="470970038"/>
                    </a:ext>
                  </a:extLst>
                </a:gridCol>
              </a:tblGrid>
              <a:tr h="1571061">
                <a:tc>
                  <a:txBody>
                    <a:bodyPr/>
                    <a:lstStyle/>
                    <a:p>
                      <a:pPr algn="l"/>
                      <a:r>
                        <a:rPr lang="de-DE" sz="2800" dirty="0" err="1"/>
                        <a:t>Électricité</a:t>
                      </a:r>
                      <a:r>
                        <a:rPr lang="de-DE" sz="2800" dirty="0"/>
                        <a:t> : 504 620 kWh </a:t>
                      </a:r>
                      <a:r>
                        <a:rPr lang="de-DE" sz="2800" dirty="0">
                          <a:sym typeface="Wingdings" pitchFamily="2" charset="2"/>
                        </a:rPr>
                        <a:t>= 30 t</a:t>
                      </a:r>
                      <a:r>
                        <a:rPr lang="de-DE" sz="2800" dirty="0"/>
                        <a:t>CO2e</a:t>
                      </a:r>
                    </a:p>
                    <a:p>
                      <a:pPr algn="l"/>
                      <a:r>
                        <a:rPr lang="de-DE" sz="2800" dirty="0" err="1"/>
                        <a:t>Gaz</a:t>
                      </a:r>
                      <a:r>
                        <a:rPr lang="de-DE" sz="2800" dirty="0"/>
                        <a:t> : 	          392 752 kWh</a:t>
                      </a:r>
                      <a:r>
                        <a:rPr lang="de-DE" sz="2800" dirty="0">
                          <a:sym typeface="Wingdings" pitchFamily="2" charset="2"/>
                        </a:rPr>
                        <a:t> = 100 t</a:t>
                      </a:r>
                      <a:r>
                        <a:rPr lang="de-DE" sz="2800" dirty="0"/>
                        <a:t>CO2e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260448"/>
                  </a:ext>
                </a:extLst>
              </a:tr>
              <a:tr h="2042214">
                <a:tc>
                  <a:txBody>
                    <a:bodyPr/>
                    <a:lstStyle/>
                    <a:p>
                      <a:pPr algn="l"/>
                      <a:r>
                        <a:rPr lang="de-DE" sz="2800" b="1" dirty="0"/>
                        <a:t>Transports : </a:t>
                      </a:r>
                    </a:p>
                    <a:p>
                      <a:pPr algn="l"/>
                      <a:r>
                        <a:rPr lang="de-DE" sz="2800" b="1" dirty="0"/>
                        <a:t>- </a:t>
                      </a:r>
                      <a:r>
                        <a:rPr lang="de-DE" sz="2800" b="1" dirty="0" err="1"/>
                        <a:t>domicile-travail</a:t>
                      </a:r>
                      <a:r>
                        <a:rPr lang="de-DE" sz="2800" b="1" dirty="0"/>
                        <a:t> </a:t>
                      </a:r>
                      <a:r>
                        <a:rPr lang="de-DE" sz="2000" b="1" dirty="0"/>
                        <a:t>(36 </a:t>
                      </a:r>
                      <a:r>
                        <a:rPr lang="de-DE" sz="2000" b="1" dirty="0" err="1"/>
                        <a:t>personnes</a:t>
                      </a:r>
                      <a:r>
                        <a:rPr lang="de-DE" sz="2000" b="1" dirty="0"/>
                        <a:t>) </a:t>
                      </a:r>
                      <a:r>
                        <a:rPr lang="de-DE" sz="2800" b="1" dirty="0"/>
                        <a:t>: ~ 200 000 km = 50 </a:t>
                      </a:r>
                      <a:r>
                        <a:rPr lang="de-DE" sz="2800" b="1" dirty="0">
                          <a:sym typeface="Wingdings" pitchFamily="2" charset="2"/>
                        </a:rPr>
                        <a:t>t</a:t>
                      </a:r>
                      <a:r>
                        <a:rPr lang="de-DE" sz="2800" b="1" dirty="0"/>
                        <a:t>CO2e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/>
                        <a:t>- </a:t>
                      </a:r>
                      <a:r>
                        <a:rPr lang="de-DE" sz="2800" b="1" dirty="0" err="1"/>
                        <a:t>missions</a:t>
                      </a:r>
                      <a:r>
                        <a:rPr lang="de-DE" sz="2800" b="1" dirty="0"/>
                        <a:t> </a:t>
                      </a:r>
                      <a:r>
                        <a:rPr lang="de-DE" sz="2800" b="1" dirty="0" err="1"/>
                        <a:t>avion</a:t>
                      </a:r>
                      <a:r>
                        <a:rPr lang="de-DE" sz="2800" b="1" dirty="0"/>
                        <a:t> </a:t>
                      </a:r>
                      <a:r>
                        <a:rPr lang="de-DE" sz="2000" b="1" dirty="0"/>
                        <a:t>(50 </a:t>
                      </a:r>
                      <a:r>
                        <a:rPr lang="de-DE" sz="2000" b="1" dirty="0" err="1"/>
                        <a:t>personnes</a:t>
                      </a:r>
                      <a:r>
                        <a:rPr lang="de-DE" sz="2000" b="1" dirty="0"/>
                        <a:t>)</a:t>
                      </a:r>
                      <a:r>
                        <a:rPr lang="de-DE" sz="2800" b="1" dirty="0"/>
                        <a:t> :  ~ 530 000 km = 130 </a:t>
                      </a:r>
                      <a:r>
                        <a:rPr lang="de-DE" sz="2800" b="1" dirty="0">
                          <a:sym typeface="Wingdings" pitchFamily="2" charset="2"/>
                        </a:rPr>
                        <a:t>t</a:t>
                      </a:r>
                      <a:r>
                        <a:rPr lang="de-DE" sz="2800" b="1" dirty="0"/>
                        <a:t>CO2e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1125303"/>
                  </a:ext>
                </a:extLst>
              </a:tr>
              <a:tr h="191864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de-DE" sz="2800" b="1" dirty="0" err="1"/>
                        <a:t>Informatique</a:t>
                      </a:r>
                      <a:r>
                        <a:rPr lang="de-DE" sz="2800" b="1" dirty="0"/>
                        <a:t> : 69 </a:t>
                      </a:r>
                      <a:r>
                        <a:rPr lang="de-DE" sz="2800" b="1" dirty="0" err="1"/>
                        <a:t>machines</a:t>
                      </a:r>
                      <a:r>
                        <a:rPr lang="de-DE" sz="2800" b="1" dirty="0"/>
                        <a:t> + </a:t>
                      </a:r>
                      <a:r>
                        <a:rPr lang="de-DE" sz="2800" b="1" dirty="0" err="1"/>
                        <a:t>écrans</a:t>
                      </a:r>
                      <a:r>
                        <a:rPr lang="de-DE" sz="2800" b="1" dirty="0"/>
                        <a:t> ~ 34 </a:t>
                      </a:r>
                      <a:r>
                        <a:rPr lang="de-DE" sz="2800" b="1" dirty="0">
                          <a:sym typeface="Wingdings" pitchFamily="2" charset="2"/>
                        </a:rPr>
                        <a:t>t</a:t>
                      </a:r>
                      <a:r>
                        <a:rPr lang="de-DE" sz="2800" b="1" dirty="0"/>
                        <a:t>CO2e </a:t>
                      </a:r>
                      <a:endParaRPr lang="de-DE" sz="2000" b="1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de-DE" sz="2000" b="1" dirty="0"/>
                        <a:t>                                                                                                  (avant </a:t>
                      </a:r>
                      <a:r>
                        <a:rPr lang="de-DE" sz="2000" b="1" dirty="0" err="1"/>
                        <a:t>utilisation</a:t>
                      </a:r>
                      <a:r>
                        <a:rPr lang="de-DE" sz="2000" b="1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734621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3B2D8A6-3B8F-8242-B4FB-473C498A2D59}"/>
              </a:ext>
            </a:extLst>
          </p:cNvPr>
          <p:cNvSpPr txBox="1"/>
          <p:nvPr/>
        </p:nvSpPr>
        <p:spPr>
          <a:xfrm>
            <a:off x="4932390" y="5919144"/>
            <a:ext cx="3909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C00000"/>
                </a:solidFill>
              </a:rPr>
              <a:t>octobre</a:t>
            </a:r>
            <a:r>
              <a:rPr lang="de-DE" sz="2800" dirty="0">
                <a:solidFill>
                  <a:srgbClr val="C00000"/>
                </a:solidFill>
              </a:rPr>
              <a:t>/</a:t>
            </a:r>
            <a:r>
              <a:rPr lang="de-DE" sz="2800" dirty="0" err="1">
                <a:solidFill>
                  <a:srgbClr val="C00000"/>
                </a:solidFill>
              </a:rPr>
              <a:t>novembre</a:t>
            </a:r>
            <a:r>
              <a:rPr lang="de-DE" sz="2800" dirty="0">
                <a:solidFill>
                  <a:srgbClr val="C00000"/>
                </a:solidFill>
              </a:rPr>
              <a:t> : 50%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2577D-AF78-C342-9A53-54D2F6B0CD41}"/>
              </a:ext>
            </a:extLst>
          </p:cNvPr>
          <p:cNvGrpSpPr/>
          <p:nvPr/>
        </p:nvGrpSpPr>
        <p:grpSpPr>
          <a:xfrm>
            <a:off x="2632361" y="2538193"/>
            <a:ext cx="2050473" cy="1907141"/>
            <a:chOff x="2632361" y="2538193"/>
            <a:chExt cx="2050473" cy="190714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F1E2A-D779-AE4A-A452-624E5FCAF29B}"/>
                </a:ext>
              </a:extLst>
            </p:cNvPr>
            <p:cNvSpPr/>
            <p:nvPr/>
          </p:nvSpPr>
          <p:spPr>
            <a:xfrm>
              <a:off x="2632361" y="3046025"/>
              <a:ext cx="2050473" cy="1399309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44E4B5-E89F-DE42-97A7-E84A4BAEE0EA}"/>
                </a:ext>
              </a:extLst>
            </p:cNvPr>
            <p:cNvSpPr txBox="1"/>
            <p:nvPr/>
          </p:nvSpPr>
          <p:spPr>
            <a:xfrm>
              <a:off x="3728727" y="2538193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0" dirty="0"/>
                <a:t>👍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211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BA36DF-B084-F449-93CF-1A7DCC5D1B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Données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2018 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052F40-62EB-4440-9FA1-2B84CA1BF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042616"/>
              </p:ext>
            </p:extLst>
          </p:nvPr>
        </p:nvGraphicFramePr>
        <p:xfrm>
          <a:off x="624521" y="1149924"/>
          <a:ext cx="7894959" cy="538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025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7BA36DF-B084-F449-93CF-1A7DCC5D1B7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Données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2018 : km en 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avion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déclarés</a:t>
            </a:r>
            <a:r>
              <a:rPr lang="de-DE" sz="2800" b="1" dirty="0">
                <a:solidFill>
                  <a:schemeClr val="bg1"/>
                </a:solidFill>
                <a:latin typeface="+mn-lt"/>
              </a:rPr>
              <a:t>) 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BCFFFF-1B66-4B43-ADB2-D5BA740BA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613320"/>
              </p:ext>
            </p:extLst>
          </p:nvPr>
        </p:nvGraphicFramePr>
        <p:xfrm>
          <a:off x="1115291" y="1385455"/>
          <a:ext cx="6913417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25A3C66-CB31-1947-AA89-2CEFB572064D}"/>
              </a:ext>
            </a:extLst>
          </p:cNvPr>
          <p:cNvGrpSpPr/>
          <p:nvPr/>
        </p:nvGrpSpPr>
        <p:grpSpPr>
          <a:xfrm>
            <a:off x="1856510" y="1884218"/>
            <a:ext cx="1066799" cy="4114799"/>
            <a:chOff x="1856510" y="1884218"/>
            <a:chExt cx="1066799" cy="411479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98811B-88E2-4149-95A1-4CA1F507CDCF}"/>
                </a:ext>
              </a:extLst>
            </p:cNvPr>
            <p:cNvSpPr/>
            <p:nvPr/>
          </p:nvSpPr>
          <p:spPr>
            <a:xfrm>
              <a:off x="1856510" y="1884218"/>
              <a:ext cx="1066799" cy="4114799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E3DF7D0-0960-614F-8457-59EC87A16AF1}"/>
                </a:ext>
              </a:extLst>
            </p:cNvPr>
            <p:cNvSpPr txBox="1"/>
            <p:nvPr/>
          </p:nvSpPr>
          <p:spPr>
            <a:xfrm>
              <a:off x="1985232" y="1995055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 50%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1DBB0E-4D13-6041-AD3B-95BA41122716}"/>
              </a:ext>
            </a:extLst>
          </p:cNvPr>
          <p:cNvGrpSpPr/>
          <p:nvPr/>
        </p:nvGrpSpPr>
        <p:grpSpPr>
          <a:xfrm>
            <a:off x="1856510" y="1884219"/>
            <a:ext cx="5985162" cy="3449782"/>
            <a:chOff x="1856510" y="-16152202"/>
            <a:chExt cx="1066799" cy="221512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C4E74B-0163-0C4E-8FD1-18F8137B4C08}"/>
                </a:ext>
              </a:extLst>
            </p:cNvPr>
            <p:cNvSpPr/>
            <p:nvPr/>
          </p:nvSpPr>
          <p:spPr>
            <a:xfrm>
              <a:off x="1856510" y="-16152202"/>
              <a:ext cx="1066799" cy="22151227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C7CD1F-C11C-2840-ACEF-5E401DB3D42A}"/>
                </a:ext>
              </a:extLst>
            </p:cNvPr>
            <p:cNvSpPr txBox="1"/>
            <p:nvPr/>
          </p:nvSpPr>
          <p:spPr>
            <a:xfrm>
              <a:off x="2763654" y="-15440525"/>
              <a:ext cx="139774" cy="2964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 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E420A-71F3-9E49-8DA1-0359DF0771C0}"/>
              </a:ext>
            </a:extLst>
          </p:cNvPr>
          <p:cNvSpPr/>
          <p:nvPr/>
        </p:nvSpPr>
        <p:spPr>
          <a:xfrm>
            <a:off x="-1" y="1345381"/>
            <a:ext cx="8977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/>
              <a:t>Neuchâtel 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http://www.unine.ch/durable</a:t>
            </a:r>
            <a:r>
              <a:rPr lang="de-DE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/>
              <a:t>contribution</a:t>
            </a:r>
            <a:r>
              <a:rPr lang="de-DE" dirty="0"/>
              <a:t> à la </a:t>
            </a:r>
            <a:r>
              <a:rPr lang="de-DE" dirty="0" err="1"/>
              <a:t>durabilité</a:t>
            </a:r>
            <a:r>
              <a:rPr lang="de-DE" dirty="0"/>
              <a:t> (= taxe) </a:t>
            </a:r>
            <a:r>
              <a:rPr lang="de-DE" dirty="0" err="1"/>
              <a:t>sur</a:t>
            </a:r>
            <a:r>
              <a:rPr lang="de-DE" dirty="0"/>
              <a:t> </a:t>
            </a:r>
            <a:r>
              <a:rPr lang="de-DE" dirty="0" err="1"/>
              <a:t>l’ensemble</a:t>
            </a:r>
            <a:r>
              <a:rPr lang="de-DE" dirty="0"/>
              <a:t> des </a:t>
            </a:r>
            <a:r>
              <a:rPr lang="de-DE" dirty="0" err="1"/>
              <a:t>déplacements</a:t>
            </a:r>
            <a:r>
              <a:rPr lang="de-DE" dirty="0"/>
              <a:t> en </a:t>
            </a:r>
            <a:r>
              <a:rPr lang="de-DE" dirty="0" err="1"/>
              <a:t>avion</a:t>
            </a:r>
            <a:endParaRPr lang="de-D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/>
              <a:t>optimisation</a:t>
            </a:r>
            <a:r>
              <a:rPr lang="de-DE" dirty="0"/>
              <a:t> des </a:t>
            </a:r>
            <a:r>
              <a:rPr lang="de-DE" dirty="0" err="1"/>
              <a:t>installations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d'eau</a:t>
            </a:r>
            <a:r>
              <a:rPr lang="de-DE" dirty="0"/>
              <a:t>, </a:t>
            </a:r>
            <a:r>
              <a:rPr lang="de-DE" dirty="0" err="1"/>
              <a:t>chauffage</a:t>
            </a:r>
            <a:r>
              <a:rPr lang="de-DE" dirty="0"/>
              <a:t> et </a:t>
            </a:r>
            <a:r>
              <a:rPr lang="de-DE" dirty="0" err="1"/>
              <a:t>électricité</a:t>
            </a:r>
            <a:br>
              <a:rPr lang="de-DE" dirty="0"/>
            </a:br>
            <a:r>
              <a:rPr lang="de-DE" dirty="0"/>
              <a:t>30% </a:t>
            </a:r>
            <a:r>
              <a:rPr lang="de-DE" dirty="0" err="1"/>
              <a:t>d'économie</a:t>
            </a:r>
            <a:r>
              <a:rPr lang="de-DE" dirty="0"/>
              <a:t> = </a:t>
            </a:r>
            <a:r>
              <a:rPr lang="de-DE" b="1" dirty="0"/>
              <a:t>1 </a:t>
            </a:r>
            <a:r>
              <a:rPr lang="de-DE" b="1" dirty="0" err="1"/>
              <a:t>million</a:t>
            </a:r>
            <a:r>
              <a:rPr lang="de-DE" b="1" dirty="0"/>
              <a:t> de </a:t>
            </a:r>
            <a:r>
              <a:rPr lang="de-DE" b="1" dirty="0" err="1"/>
              <a:t>francs</a:t>
            </a:r>
            <a:r>
              <a:rPr lang="de-DE" b="1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ont</a:t>
            </a:r>
            <a:r>
              <a:rPr lang="de-DE" dirty="0"/>
              <a:t> </a:t>
            </a:r>
            <a:r>
              <a:rPr lang="de-DE" dirty="0" err="1"/>
              <a:t>ainsi</a:t>
            </a:r>
            <a:r>
              <a:rPr lang="de-DE" dirty="0"/>
              <a:t> </a:t>
            </a:r>
            <a:r>
              <a:rPr lang="de-DE" dirty="0" err="1"/>
              <a:t>été</a:t>
            </a:r>
            <a:r>
              <a:rPr lang="de-DE" dirty="0"/>
              <a:t> </a:t>
            </a:r>
            <a:r>
              <a:rPr lang="de-DE" dirty="0" err="1"/>
              <a:t>économisés</a:t>
            </a:r>
            <a:r>
              <a:rPr lang="de-DE" dirty="0"/>
              <a:t> en </a:t>
            </a:r>
            <a:r>
              <a:rPr lang="de-DE" dirty="0" err="1"/>
              <a:t>consommation</a:t>
            </a:r>
            <a:r>
              <a:rPr lang="de-DE" dirty="0"/>
              <a:t> </a:t>
            </a:r>
            <a:r>
              <a:rPr lang="de-DE" dirty="0" err="1"/>
              <a:t>d'eau</a:t>
            </a:r>
            <a:r>
              <a:rPr lang="de-DE" dirty="0"/>
              <a:t>, </a:t>
            </a:r>
            <a:r>
              <a:rPr lang="de-DE" dirty="0" err="1"/>
              <a:t>électricité</a:t>
            </a:r>
            <a:r>
              <a:rPr lang="de-DE" dirty="0"/>
              <a:t> et </a:t>
            </a:r>
            <a:r>
              <a:rPr lang="de-DE" dirty="0" err="1"/>
              <a:t>chauffage</a:t>
            </a:r>
            <a:r>
              <a:rPr lang="de-DE" dirty="0"/>
              <a:t> (</a:t>
            </a:r>
            <a:r>
              <a:rPr lang="de-DE" dirty="0" err="1"/>
              <a:t>sur</a:t>
            </a:r>
            <a:r>
              <a:rPr lang="de-DE" dirty="0"/>
              <a:t> 5 ans)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lvl="1"/>
            <a:r>
              <a:rPr lang="de-DE" b="1" dirty="0"/>
              <a:t>Lausanne </a:t>
            </a:r>
            <a:r>
              <a:rPr lang="de-DE" dirty="0"/>
              <a:t>:  </a:t>
            </a:r>
            <a:r>
              <a:rPr lang="de-DE" dirty="0">
                <a:hlinkClick r:id="rId4"/>
              </a:rPr>
              <a:t>https://www.epfl.ch/about/sustainability/</a:t>
            </a:r>
            <a:r>
              <a:rPr lang="de-DE" dirty="0"/>
              <a:t> </a:t>
            </a:r>
          </a:p>
          <a:p>
            <a:pPr lvl="1"/>
            <a:r>
              <a:rPr lang="en-US" dirty="0" err="1"/>
              <a:t>prévisions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réduction</a:t>
            </a:r>
            <a:r>
              <a:rPr lang="en-US" dirty="0"/>
              <a:t> de 20-40% des </a:t>
            </a:r>
            <a:r>
              <a:rPr lang="en-US" dirty="0" err="1"/>
              <a:t>émissions</a:t>
            </a:r>
            <a:r>
              <a:rPr lang="en-US" dirty="0"/>
              <a:t> </a:t>
            </a:r>
            <a:r>
              <a:rPr lang="en-US" dirty="0" err="1"/>
              <a:t>liées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l'avion</a:t>
            </a:r>
            <a:endParaRPr lang="en-US" dirty="0"/>
          </a:p>
          <a:p>
            <a:pPr marL="1185863" lvl="4" indent="-207963">
              <a:buFont typeface="Arial" panose="020B0604020202020204" pitchFamily="34" charset="0"/>
              <a:buChar char="•"/>
            </a:pPr>
            <a:r>
              <a:rPr lang="en-US" dirty="0" err="1"/>
              <a:t>Remplacer</a:t>
            </a:r>
            <a:r>
              <a:rPr lang="en-US" dirty="0"/>
              <a:t> business class par economy class</a:t>
            </a:r>
          </a:p>
          <a:p>
            <a:pPr marL="1185863" lvl="4" indent="-207963">
              <a:buFont typeface="Arial" panose="020B0604020202020204" pitchFamily="34" charset="0"/>
              <a:buChar char="•"/>
            </a:pPr>
            <a:r>
              <a:rPr lang="en-US" dirty="0" err="1"/>
              <a:t>Remplacer</a:t>
            </a:r>
            <a:r>
              <a:rPr lang="en-US" dirty="0"/>
              <a:t> les voyages courts (&lt; 7h) par du train</a:t>
            </a:r>
          </a:p>
          <a:p>
            <a:pPr marL="1185863" lvl="4" indent="-207963">
              <a:buFont typeface="Arial" panose="020B0604020202020204" pitchFamily="34" charset="0"/>
              <a:buChar char="•"/>
            </a:pPr>
            <a:r>
              <a:rPr lang="en-US" dirty="0" err="1"/>
              <a:t>Vols</a:t>
            </a:r>
            <a:r>
              <a:rPr lang="en-US" dirty="0"/>
              <a:t> directs</a:t>
            </a:r>
          </a:p>
          <a:p>
            <a:pPr lvl="1"/>
            <a:endParaRPr lang="de-DE" dirty="0"/>
          </a:p>
          <a:p>
            <a:pPr lvl="1"/>
            <a:r>
              <a:rPr lang="de-DE" b="1" dirty="0" err="1"/>
              <a:t>Exeter</a:t>
            </a:r>
            <a:r>
              <a:rPr lang="de-DE" dirty="0"/>
              <a:t> : </a:t>
            </a:r>
            <a:r>
              <a:rPr lang="de-DE" dirty="0">
                <a:hlinkClick r:id="rId5"/>
              </a:rPr>
              <a:t>http://www.exeter.ac.uk/sustainability/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Obligation de </a:t>
            </a:r>
            <a:r>
              <a:rPr lang="de-DE" dirty="0" err="1"/>
              <a:t>réduction</a:t>
            </a:r>
            <a:r>
              <a:rPr lang="de-DE" dirty="0"/>
              <a:t> des </a:t>
            </a:r>
            <a:r>
              <a:rPr lang="de-DE" dirty="0" err="1"/>
              <a:t>émissions</a:t>
            </a:r>
            <a:r>
              <a:rPr lang="de-DE" dirty="0"/>
              <a:t> </a:t>
            </a:r>
            <a:r>
              <a:rPr lang="de-DE" dirty="0" err="1"/>
              <a:t>dues</a:t>
            </a:r>
            <a:r>
              <a:rPr lang="de-DE" dirty="0"/>
              <a:t>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vols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courrier</a:t>
            </a:r>
            <a:r>
              <a:rPr lang="de-DE" dirty="0"/>
              <a:t> de 50% </a:t>
            </a:r>
            <a:r>
              <a:rPr lang="de-DE" dirty="0" err="1"/>
              <a:t>d'ici</a:t>
            </a:r>
            <a:r>
              <a:rPr lang="de-DE" dirty="0"/>
              <a:t> 2025 et 75% en 2030. Les </a:t>
            </a:r>
            <a:r>
              <a:rPr lang="de-DE" dirty="0" err="1"/>
              <a:t>différents</a:t>
            </a:r>
            <a:r>
              <a:rPr lang="de-DE" dirty="0"/>
              <a:t> </a:t>
            </a:r>
            <a:r>
              <a:rPr lang="de-DE" dirty="0" err="1"/>
              <a:t>départements</a:t>
            </a:r>
            <a:r>
              <a:rPr lang="de-DE" dirty="0"/>
              <a:t> </a:t>
            </a:r>
            <a:r>
              <a:rPr lang="de-DE" dirty="0" err="1"/>
              <a:t>sont</a:t>
            </a:r>
            <a:r>
              <a:rPr lang="de-DE" dirty="0"/>
              <a:t> </a:t>
            </a:r>
            <a:r>
              <a:rPr lang="de-DE" dirty="0" err="1"/>
              <a:t>libres</a:t>
            </a:r>
            <a:r>
              <a:rPr lang="de-DE" dirty="0"/>
              <a:t> </a:t>
            </a:r>
            <a:r>
              <a:rPr lang="de-DE" dirty="0" err="1"/>
              <a:t>concernant</a:t>
            </a:r>
            <a:r>
              <a:rPr lang="de-DE" dirty="0"/>
              <a:t> le </a:t>
            </a:r>
            <a:r>
              <a:rPr lang="de-DE" dirty="0" err="1"/>
              <a:t>choix</a:t>
            </a:r>
            <a:r>
              <a:rPr lang="de-DE" dirty="0"/>
              <a:t> des </a:t>
            </a:r>
            <a:r>
              <a:rPr lang="de-DE" dirty="0" err="1"/>
              <a:t>solutions</a:t>
            </a:r>
            <a:r>
              <a:rPr lang="de-DE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007C7DA-4458-1041-B208-494CDDD4143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err="1">
                <a:solidFill>
                  <a:schemeClr val="bg1"/>
                </a:solidFill>
                <a:latin typeface="+mn-lt"/>
              </a:rPr>
              <a:t>Exemples</a:t>
            </a:r>
            <a:endParaRPr lang="de-DE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95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B1F998-97C7-A349-ABAF-DF40806C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148" y="2339029"/>
            <a:ext cx="1880249" cy="874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A0013-3FB9-7147-B60F-683296291853}"/>
              </a:ext>
            </a:extLst>
          </p:cNvPr>
          <p:cNvSpPr txBox="1"/>
          <p:nvPr/>
        </p:nvSpPr>
        <p:spPr>
          <a:xfrm>
            <a:off x="1149927" y="1598457"/>
            <a:ext cx="5361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Visio-</a:t>
            </a:r>
            <a:r>
              <a:rPr lang="de-DE" sz="2400" dirty="0" err="1"/>
              <a:t>conférence</a:t>
            </a:r>
            <a:r>
              <a:rPr lang="de-DE" sz="2400" dirty="0"/>
              <a:t> : </a:t>
            </a:r>
            <a:r>
              <a:rPr lang="de-DE" sz="2400" dirty="0" err="1"/>
              <a:t>ça</a:t>
            </a:r>
            <a:r>
              <a:rPr lang="de-DE" sz="2400" dirty="0"/>
              <a:t> marche </a:t>
            </a:r>
            <a:r>
              <a:rPr lang="de-DE" sz="2400" dirty="0">
                <a:sym typeface="Wingdings" pitchFamily="2" charset="2"/>
              </a:rPr>
              <a:t>:)</a:t>
            </a:r>
          </a:p>
          <a:p>
            <a:endParaRPr lang="de-DE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itchFamily="2" charset="2"/>
              </a:rPr>
              <a:t> Online </a:t>
            </a:r>
            <a:r>
              <a:rPr lang="de-DE" sz="2400" dirty="0" err="1">
                <a:sym typeface="Wingdings" pitchFamily="2" charset="2"/>
              </a:rPr>
              <a:t>conferences</a:t>
            </a:r>
            <a:r>
              <a:rPr lang="de-DE" sz="2400" dirty="0">
                <a:sym typeface="Wingdings" pitchFamily="2" charset="2"/>
              </a:rPr>
              <a:t> </a:t>
            </a:r>
          </a:p>
          <a:p>
            <a:r>
              <a:rPr lang="de-DE" sz="2400" dirty="0">
                <a:sym typeface="Wingdings" pitchFamily="2" charset="2"/>
              </a:rPr>
              <a:t>    (POM: 13 </a:t>
            </a:r>
            <a:r>
              <a:rPr lang="de-DE" sz="2400" dirty="0" err="1">
                <a:sym typeface="Wingdings" pitchFamily="2" charset="2"/>
              </a:rPr>
              <a:t>janvier</a:t>
            </a:r>
            <a:r>
              <a:rPr lang="de-DE" sz="2400" dirty="0">
                <a:sym typeface="Wingdings" pitchFamily="2" charset="2"/>
              </a:rPr>
              <a:t> 2020)</a:t>
            </a:r>
          </a:p>
          <a:p>
            <a:endParaRPr lang="de-DE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itchFamily="2" charset="2"/>
              </a:rPr>
              <a:t>Comment </a:t>
            </a:r>
            <a:r>
              <a:rPr lang="de-DE" sz="2400" dirty="0" err="1">
                <a:sym typeface="Wingdings" pitchFamily="2" charset="2"/>
              </a:rPr>
              <a:t>faciliter</a:t>
            </a:r>
            <a:r>
              <a:rPr lang="de-DE" sz="2400" dirty="0">
                <a:sym typeface="Wingdings" pitchFamily="2" charset="2"/>
              </a:rPr>
              <a:t> les </a:t>
            </a:r>
            <a:r>
              <a:rPr lang="de-DE" sz="2400" dirty="0" err="1">
                <a:sym typeface="Wingdings" pitchFamily="2" charset="2"/>
              </a:rPr>
              <a:t>prochains</a:t>
            </a:r>
            <a:r>
              <a:rPr lang="de-DE" sz="2400" dirty="0">
                <a:sym typeface="Wingdings" pitchFamily="2" charset="2"/>
              </a:rPr>
              <a:t> </a:t>
            </a:r>
            <a:r>
              <a:rPr lang="de-DE" sz="2400" dirty="0" err="1">
                <a:sym typeface="Wingdings" pitchFamily="2" charset="2"/>
              </a:rPr>
              <a:t>bilans</a:t>
            </a:r>
            <a:endParaRPr lang="de-DE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Initiatives : </a:t>
            </a:r>
          </a:p>
          <a:p>
            <a:pPr lvl="1"/>
            <a:r>
              <a:rPr lang="de-DE" sz="2400" dirty="0">
                <a:hlinkClick r:id="rId3"/>
              </a:rPr>
              <a:t>https://labos1point5.org/en/home/</a:t>
            </a:r>
            <a:endParaRPr lang="de-DE" sz="2400" dirty="0"/>
          </a:p>
          <a:p>
            <a:pPr lvl="1"/>
            <a:endParaRPr lang="de-DE" sz="2400" dirty="0"/>
          </a:p>
          <a:p>
            <a:pPr lvl="1"/>
            <a:r>
              <a:rPr lang="de-DE" sz="2400" dirty="0">
                <a:hlinkClick r:id="rId4"/>
              </a:rPr>
              <a:t>https://ecoinfo.cnrs.fr/</a:t>
            </a:r>
            <a:r>
              <a:rPr lang="de-DE" sz="2400" dirty="0"/>
              <a:t>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11FF86-AB50-8D46-98E0-434FD5D0C70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1"/>
            <a:ext cx="9144000" cy="692249"/>
          </a:xfrm>
          <a:prstGeom prst="rect">
            <a:avLst/>
          </a:prstGeom>
          <a:solidFill>
            <a:srgbClr val="4C73B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bg1"/>
                </a:solidFill>
                <a:latin typeface="+mn-lt"/>
              </a:rPr>
              <a:t>@Fresnel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599A8-016E-B748-A327-1EB4290A1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010" y="4341885"/>
            <a:ext cx="2686753" cy="689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264583-C226-EA46-B300-0831C0600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636" y="5151892"/>
            <a:ext cx="2089501" cy="7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1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4432</TotalTime>
  <Words>857</Words>
  <Application>Microsoft Macintosh PowerPoint</Application>
  <PresentationFormat>On-screen Show (4:3)</PresentationFormat>
  <Paragraphs>145</Paragraphs>
  <Slides>13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Chaigne</dc:creator>
  <cp:lastModifiedBy>Thomas Chaigne</cp:lastModifiedBy>
  <cp:revision>131</cp:revision>
  <dcterms:created xsi:type="dcterms:W3CDTF">2019-11-17T14:03:25Z</dcterms:created>
  <dcterms:modified xsi:type="dcterms:W3CDTF">2019-12-12T22:41:11Z</dcterms:modified>
</cp:coreProperties>
</file>